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9" r:id="rId4"/>
    <p:sldId id="260" r:id="rId5"/>
    <p:sldId id="258" r:id="rId6"/>
    <p:sldId id="301" r:id="rId7"/>
    <p:sldId id="303" r:id="rId8"/>
    <p:sldId id="305" r:id="rId9"/>
    <p:sldId id="306" r:id="rId10"/>
    <p:sldId id="307" r:id="rId11"/>
    <p:sldId id="308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38" r:id="rId26"/>
    <p:sldId id="326" r:id="rId27"/>
    <p:sldId id="328" r:id="rId28"/>
    <p:sldId id="327" r:id="rId29"/>
    <p:sldId id="329" r:id="rId30"/>
    <p:sldId id="277" r:id="rId31"/>
    <p:sldId id="330" r:id="rId32"/>
    <p:sldId id="331" r:id="rId33"/>
    <p:sldId id="333" r:id="rId34"/>
    <p:sldId id="334" r:id="rId35"/>
    <p:sldId id="335" r:id="rId36"/>
    <p:sldId id="336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50" r:id="rId48"/>
    <p:sldId id="349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1" r:id="rId69"/>
    <p:sldId id="370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5" r:id="rId83"/>
    <p:sldId id="384" r:id="rId84"/>
    <p:sldId id="386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CF407-E994-924F-9E22-98D6752D5361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AB05A-2247-2E42-9234-B42934BB7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7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1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5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6501-911A-A70A-936E-CA8724C2C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EB45E-8915-1AF6-B5A1-FFF83EF73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14E1-0387-88FA-4A52-0DB3BD96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4F59-DD56-BB09-3677-9AFEE448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1B34-8E60-CFA6-40C5-75D0BC02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7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A247-9DD0-CA72-2623-27AAD98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1F632-42D2-A8B4-7A38-CFFBA7524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538A-4C0E-3675-EA88-3AE93174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A8E6-71DA-8E8D-1208-6B6F4497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5385-4C6C-8D59-94D2-FD5ED27E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4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D9FFF-F720-FBCD-A728-1C69E0814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D8994-52E9-3EF5-2EE7-405B914D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A6C07-4307-7A15-AAE1-6B6D7D6C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5449-7F88-DDE0-F7A9-A9183EA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52F7-1901-2600-810A-DF61261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84B6-0D48-A88A-75CF-A7274F28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AD24-8AC2-ACA1-D1DA-DFF6B301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8F01-B703-671D-BE00-5C6E5E5B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973A-C023-2E1D-53F3-656E0B46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D4582-E632-82BC-3CFE-8D60BA93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D843-A790-C8E4-B7A2-47DF3813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38E04-6146-EA36-D5C6-DC201EB4C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1A75E-E7E5-3CA5-8CFE-3DDB91D7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6B7D-B1DF-7568-1876-F47B059E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36484-475E-3F3E-F26D-191FC61A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9CBD-45D1-F1C7-FBAB-7971AEB9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D72E-F2F2-AD9D-06C1-E22633358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7C195-E405-E47E-8ADB-51AE51998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C5E6-C25C-D025-5B55-FA968E9F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D213A-641A-DDF7-B5E4-A7C5C33A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638F4-8A99-D9BB-9D3E-D1487C8E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1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B402-50A4-23C5-AEBA-30BB34F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ADEC9-5170-F326-59DD-07E889380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0B3D0-AE5E-EBCC-0E58-FA8B399CB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77C88-1484-921E-4FF8-607FECC4F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A0903-F84C-FCAA-A477-AE34EF148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2EB9E-F8D2-8C8B-0451-87CB3966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839D-BB1D-FD7E-6D34-A8174D34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8A2EA-5912-39E7-B4A8-DA2AEFE6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B448-4DCB-F6E6-28DB-987E4A28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1602-2B89-9D46-48C0-062B0F72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4CBDB-778B-7521-3D4B-7CEEDE05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1D160-57AE-B9FA-525B-51F04A31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4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7E675-D0D0-72C0-7C0D-F4AC7934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B2EF7-D94C-EFD9-1350-5C2AD47D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F227-4598-85B4-5F5E-23EDE4B6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F95-2B6E-59E6-3607-BCBD660E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1367-9E89-2141-32EF-74C2D548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BC558-33BA-B909-7473-0FDA8404A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2DB1-42FE-EE96-46CC-D4E4A8C8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7C2C8-A649-EC36-8024-DCFFEAAA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77D22-BEE6-9E32-5C91-FF5E7B3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B5FA-560E-6729-B706-EF53E55F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FE52-AD44-350C-8162-060245DA7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3AB5-9E9C-0BFF-484E-438A90EB8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A0B33-51CB-2C51-62A1-9AC7C0F3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68130-287C-1FF3-F954-1D7B6E54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CD3A-E4A0-FC96-BB1C-4F6C725D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A09E6-5D94-1DF2-D71F-8CD144B0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69406-E34D-68AE-D72D-C6FEA5A4F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38CF4-BE02-FFE9-4E77-A8E4E4A42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277B2-EBF0-FB4F-B88B-7631308F8815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BA6C3-ADD5-17EC-534D-CD808E26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F8FB3-47BF-1142-E3AC-8850BB42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8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google.com/presentation/d/1afr2XI4Abv5eoZLZ5KhyKB8F9f_uXMHal8UhlBxNRqI/edit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chuanpeng.com/post/2019-04-29-how-to-install-and-use-hdd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atsy.readthedocs.io/en/latest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020C-35D7-176E-C3E9-45E6C4C4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(Basic)</a:t>
            </a:r>
            <a:br>
              <a:rPr lang="en-US" dirty="0"/>
            </a:br>
            <a:r>
              <a:rPr lang="en-US" dirty="0"/>
              <a:t> Introduction to (H)DDM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25759-6DDA-B097-2B89-AE938A057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Theoretical and applied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81D83-D765-6A5B-3A15-1F70A36A0244}"/>
              </a:ext>
            </a:extLst>
          </p:cNvPr>
          <p:cNvSpPr txBox="1"/>
          <p:nvPr/>
        </p:nvSpPr>
        <p:spPr>
          <a:xfrm>
            <a:off x="9102442" y="6211669"/>
            <a:ext cx="313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Sean Devine</a:t>
            </a:r>
          </a:p>
          <a:p>
            <a:pPr algn="ctr"/>
            <a:r>
              <a:rPr lang="en-US" dirty="0" err="1"/>
              <a:t>seandamiandevine@gmail.com</a:t>
            </a:r>
            <a:endParaRPr lang="en-US" dirty="0"/>
          </a:p>
        </p:txBody>
      </p:sp>
      <p:pic>
        <p:nvPicPr>
          <p:cNvPr id="5" name="Google Shape;115;p13">
            <a:extLst>
              <a:ext uri="{FF2B5EF4-FFF2-40B4-BE49-F238E27FC236}">
                <a16:creationId xmlns:a16="http://schemas.microsoft.com/office/drawing/2014/main" id="{208404C3-8F11-92AC-BE96-A64529B1B1A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992" y="197138"/>
            <a:ext cx="2553263" cy="92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08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AEEA-375C-1A0F-D30D-847FF41DFD08}"/>
              </a:ext>
            </a:extLst>
          </p:cNvPr>
          <p:cNvSpPr txBox="1"/>
          <p:nvPr/>
        </p:nvSpPr>
        <p:spPr>
          <a:xfrm>
            <a:off x="7040396" y="3429000"/>
            <a:ext cx="4228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can we know </a:t>
            </a:r>
            <a:r>
              <a:rPr lang="en-US" i="1" dirty="0"/>
              <a:t>why </a:t>
            </a:r>
            <a:r>
              <a:rPr lang="en-US" dirty="0"/>
              <a:t>someone is slower?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Inattention? </a:t>
            </a:r>
          </a:p>
          <a:p>
            <a:pPr algn="ctr"/>
            <a:r>
              <a:rPr lang="en-US" dirty="0"/>
              <a:t>Capacity limitations?</a:t>
            </a:r>
          </a:p>
          <a:p>
            <a:pPr algn="ctr"/>
            <a:r>
              <a:rPr lang="en-US" dirty="0"/>
              <a:t> Caution/deliberation?</a:t>
            </a:r>
          </a:p>
        </p:txBody>
      </p:sp>
    </p:spTree>
    <p:extLst>
      <p:ext uri="{BB962C8B-B14F-4D97-AF65-F5344CB8AC3E}">
        <p14:creationId xmlns:p14="http://schemas.microsoft.com/office/powerpoint/2010/main" val="35464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AEEA-375C-1A0F-D30D-847FF41DFD08}"/>
              </a:ext>
            </a:extLst>
          </p:cNvPr>
          <p:cNvSpPr txBox="1"/>
          <p:nvPr/>
        </p:nvSpPr>
        <p:spPr>
          <a:xfrm>
            <a:off x="7173686" y="2906486"/>
            <a:ext cx="4731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DDM </a:t>
            </a:r>
            <a:r>
              <a:rPr lang="en-US" b="1" dirty="0"/>
              <a:t>quantifies</a:t>
            </a:r>
            <a:r>
              <a:rPr lang="en-US" dirty="0"/>
              <a:t> these interpretation in </a:t>
            </a:r>
            <a:r>
              <a:rPr lang="en-US" u="sng" dirty="0"/>
              <a:t>parameter values </a:t>
            </a:r>
          </a:p>
          <a:p>
            <a:pPr algn="ctr"/>
            <a:endParaRPr lang="en-US" u="sng" dirty="0"/>
          </a:p>
          <a:p>
            <a:pPr algn="ctr"/>
            <a:r>
              <a:rPr lang="en-US" dirty="0"/>
              <a:t>Specifically, the DDM has </a:t>
            </a:r>
            <a:r>
              <a:rPr lang="en-US" b="1" dirty="0"/>
              <a:t>four main parameters</a:t>
            </a:r>
            <a:endParaRPr lang="en-US" dirty="0"/>
          </a:p>
          <a:p>
            <a:pPr algn="ctr"/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Decision threshold (a)</a:t>
            </a:r>
          </a:p>
          <a:p>
            <a:pPr marL="285750" indent="-285750">
              <a:buFontTx/>
              <a:buChar char="-"/>
            </a:pPr>
            <a:r>
              <a:rPr lang="en-US" dirty="0"/>
              <a:t>Drift Rate (v)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Starting Point (z)</a:t>
            </a:r>
          </a:p>
          <a:p>
            <a:pPr marL="285750" indent="-285750">
              <a:buFontTx/>
              <a:buChar char="-"/>
            </a:pPr>
            <a:r>
              <a:rPr lang="en-US" dirty="0"/>
              <a:t>Non-Decision Time (t)</a:t>
            </a:r>
          </a:p>
        </p:txBody>
      </p:sp>
    </p:spTree>
    <p:extLst>
      <p:ext uri="{BB962C8B-B14F-4D97-AF65-F5344CB8AC3E}">
        <p14:creationId xmlns:p14="http://schemas.microsoft.com/office/powerpoint/2010/main" val="187971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669535" y="4006628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115650" y="429202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</p:spTree>
    <p:extLst>
      <p:ext uri="{BB962C8B-B14F-4D97-AF65-F5344CB8AC3E}">
        <p14:creationId xmlns:p14="http://schemas.microsoft.com/office/powerpoint/2010/main" val="401892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160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 </a:t>
            </a:r>
            <a:r>
              <a:rPr lang="en-US" sz="2000" dirty="0"/>
              <a:t>(narrower)</a:t>
            </a:r>
            <a:endParaRPr lang="en-US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V="1">
            <a:off x="9372037" y="2601686"/>
            <a:ext cx="0" cy="21989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669535" y="4006628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115650" y="429202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  = 0.7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366C0-9841-36E3-A563-BB6FC5DFF228}"/>
              </a:ext>
            </a:extLst>
          </p:cNvPr>
          <p:cNvSpPr txBox="1"/>
          <p:nvPr/>
        </p:nvSpPr>
        <p:spPr>
          <a:xfrm>
            <a:off x="167058" y="5410299"/>
            <a:ext cx="2320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RTs, more “errors”</a:t>
            </a:r>
          </a:p>
        </p:txBody>
      </p:sp>
    </p:spTree>
    <p:extLst>
      <p:ext uri="{BB962C8B-B14F-4D97-AF65-F5344CB8AC3E}">
        <p14:creationId xmlns:p14="http://schemas.microsoft.com/office/powerpoint/2010/main" val="127689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584371" y="3180775"/>
            <a:ext cx="348343" cy="1987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5769511" y="3882290"/>
            <a:ext cx="139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 </a:t>
            </a:r>
            <a:r>
              <a:rPr lang="en-US" dirty="0"/>
              <a:t>(stronger)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  = -1.5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8CB4-E72F-ED09-6A09-4C8BB758D932}"/>
              </a:ext>
            </a:extLst>
          </p:cNvPr>
          <p:cNvSpPr txBox="1"/>
          <p:nvPr/>
        </p:nvSpPr>
        <p:spPr>
          <a:xfrm>
            <a:off x="242498" y="5410299"/>
            <a:ext cx="2169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RTs, less “errors”</a:t>
            </a:r>
          </a:p>
        </p:txBody>
      </p:sp>
    </p:spTree>
    <p:extLst>
      <p:ext uri="{BB962C8B-B14F-4D97-AF65-F5344CB8AC3E}">
        <p14:creationId xmlns:p14="http://schemas.microsoft.com/office/powerpoint/2010/main" val="227351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416443" y="4197231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5862558" y="4482628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868830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 </a:t>
            </a:r>
            <a:r>
              <a:rPr lang="en-US" dirty="0"/>
              <a:t>(biased)</a:t>
            </a:r>
            <a:endParaRPr lang="en-US" sz="3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z  = -0.2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7AE5F-D938-9796-B00E-6E0773E27312}"/>
              </a:ext>
            </a:extLst>
          </p:cNvPr>
          <p:cNvSpPr txBox="1"/>
          <p:nvPr/>
        </p:nvSpPr>
        <p:spPr>
          <a:xfrm>
            <a:off x="48536" y="5410299"/>
            <a:ext cx="2557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 for one response</a:t>
            </a:r>
          </a:p>
          <a:p>
            <a:pPr algn="ctr"/>
            <a:r>
              <a:rPr lang="en-US" dirty="0"/>
              <a:t>Slow RTs for the other</a:t>
            </a:r>
          </a:p>
        </p:txBody>
      </p:sp>
    </p:spTree>
    <p:extLst>
      <p:ext uri="{BB962C8B-B14F-4D97-AF65-F5344CB8AC3E}">
        <p14:creationId xmlns:p14="http://schemas.microsoft.com/office/powerpoint/2010/main" val="308182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6132919" y="4068823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579034" y="4354220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1902621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4015325" y="3021830"/>
            <a:ext cx="190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 </a:t>
            </a:r>
            <a:r>
              <a:rPr lang="en-US" dirty="0"/>
              <a:t>(longer)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 = 200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A8233-7B89-25B9-B535-77E7B9B52A3A}"/>
              </a:ext>
            </a:extLst>
          </p:cNvPr>
          <p:cNvSpPr txBox="1"/>
          <p:nvPr/>
        </p:nvSpPr>
        <p:spPr>
          <a:xfrm>
            <a:off x="77423" y="5410299"/>
            <a:ext cx="2500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Slow RT, same responses</a:t>
            </a:r>
          </a:p>
        </p:txBody>
      </p:sp>
    </p:spTree>
    <p:extLst>
      <p:ext uri="{BB962C8B-B14F-4D97-AF65-F5344CB8AC3E}">
        <p14:creationId xmlns:p14="http://schemas.microsoft.com/office/powerpoint/2010/main" val="425824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FD54-8B1E-C687-3109-80A17C3F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C3E7C-113A-80F9-CCA1-03FE3938E0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5661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Very short tangent on model fitting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The DDM is </a:t>
                </a:r>
                <a:r>
                  <a:rPr lang="en-US" u="sng" dirty="0"/>
                  <a:t>a joint distribution </a:t>
                </a:r>
                <a:r>
                  <a:rPr lang="en-US" dirty="0"/>
                  <a:t>of RT and responses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Estimates </a:t>
                </a:r>
                <a:r>
                  <a:rPr lang="en-US" b="1" dirty="0"/>
                  <a:t>how likely </a:t>
                </a:r>
                <a:r>
                  <a:rPr lang="en-US" dirty="0"/>
                  <a:t>both these data are given the provided parameters according to a </a:t>
                </a:r>
                <a:r>
                  <a:rPr lang="en-US" b="1" dirty="0"/>
                  <a:t>Wiener First Passage Time Distribution</a:t>
                </a:r>
              </a:p>
              <a:p>
                <a:pPr marL="0" indent="0" algn="ctr">
                  <a:buNone/>
                </a:pPr>
                <a:endParaRPr lang="en-CA" sz="15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endChr m:val="|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𝑟𝑒𝑠𝑝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) ~</m:t>
                      </m:r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𝑧𝑣𝑎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CA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𝑘𝑣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endChr m:val="|"/>
                          <m:ctrlPr>
                            <a:rPr lang="en-CA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𝑟𝑒𝑠𝑝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dirty="0"/>
                  <a:t>Details are not important. The idea is that we are trying to find the </a:t>
                </a:r>
                <a:r>
                  <a:rPr lang="en-CA" u="sng" dirty="0"/>
                  <a:t>best</a:t>
                </a:r>
                <a:r>
                  <a:rPr lang="en-CA" dirty="0"/>
                  <a:t> parameters that explain our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C3E7C-113A-80F9-CCA1-03FE3938E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5661"/>
              </a:xfrm>
              <a:blipFill>
                <a:blip r:embed="rId2"/>
                <a:stretch>
                  <a:fillRect l="-1206" t="-219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98D7599-CBB5-651E-9295-3F4EAF7285C3}"/>
              </a:ext>
            </a:extLst>
          </p:cNvPr>
          <p:cNvGrpSpPr/>
          <p:nvPr/>
        </p:nvGrpSpPr>
        <p:grpSpPr>
          <a:xfrm>
            <a:off x="8455438" y="0"/>
            <a:ext cx="3362827" cy="914400"/>
            <a:chOff x="7453952" y="365125"/>
            <a:chExt cx="3362827" cy="914400"/>
          </a:xfrm>
        </p:grpSpPr>
        <p:pic>
          <p:nvPicPr>
            <p:cNvPr id="5" name="Graphic 4" descr="Warning with solid fill">
              <a:extLst>
                <a:ext uri="{FF2B5EF4-FFF2-40B4-BE49-F238E27FC236}">
                  <a16:creationId xmlns:a16="http://schemas.microsoft.com/office/drawing/2014/main" id="{F3730130-953E-056A-22F0-A35DCD7A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53952" y="365125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922F47-0237-0DBE-3258-CA14CAB65219}"/>
                </a:ext>
              </a:extLst>
            </p:cNvPr>
            <p:cNvSpPr txBox="1"/>
            <p:nvPr/>
          </p:nvSpPr>
          <p:spPr>
            <a:xfrm>
              <a:off x="8368352" y="562164"/>
              <a:ext cx="2448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Statistics Alert!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41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In practice, we don’t have to worry about these statistical concepts, because we can use pre-made packages that estimate a DDM for us. </a:t>
            </a:r>
          </a:p>
          <a:p>
            <a:pPr>
              <a:buFontTx/>
              <a:buChar char="-"/>
            </a:pPr>
            <a:r>
              <a:rPr lang="en-US" dirty="0"/>
              <a:t>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Finding the right parameters for the WFTP (</a:t>
            </a:r>
            <a:r>
              <a:rPr lang="en-US" dirty="0" err="1"/>
              <a:t>a,v,z,t</a:t>
            </a:r>
            <a:r>
              <a:rPr lang="en-US" dirty="0"/>
              <a:t>) is known as </a:t>
            </a:r>
            <a:r>
              <a:rPr lang="en-US" b="1" dirty="0"/>
              <a:t>fitting a model</a:t>
            </a: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1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C6643-450A-E6FC-DB69-6C3546D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933817"/>
            <a:ext cx="4145139" cy="444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Hierarchical: Assumes each subject’s parameters come from a group-level distribution of parameters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F7C4E-2995-3B60-3D81-9FEA19C27194}"/>
              </a:ext>
            </a:extLst>
          </p:cNvPr>
          <p:cNvCxnSpPr/>
          <p:nvPr/>
        </p:nvCxnSpPr>
        <p:spPr>
          <a:xfrm>
            <a:off x="6302829" y="3853543"/>
            <a:ext cx="0" cy="25254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069D-52A5-417E-3215-CB5E1EA1E6F6}"/>
              </a:ext>
            </a:extLst>
          </p:cNvPr>
          <p:cNvSpPr txBox="1"/>
          <p:nvPr/>
        </p:nvSpPr>
        <p:spPr>
          <a:xfrm>
            <a:off x="6407737" y="3668877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Group-average </a:t>
            </a:r>
            <a:r>
              <a:rPr lang="en-US" i="1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5A794-0B05-8DC7-8603-BCC2AF3ECB5C}"/>
              </a:ext>
            </a:extLst>
          </p:cNvPr>
          <p:cNvCxnSpPr/>
          <p:nvPr/>
        </p:nvCxnSpPr>
        <p:spPr>
          <a:xfrm>
            <a:off x="5715000" y="5155017"/>
            <a:ext cx="112122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E1E3D-B82A-B13C-B2BA-F740ED65EE31}"/>
              </a:ext>
            </a:extLst>
          </p:cNvPr>
          <p:cNvSpPr txBox="1"/>
          <p:nvPr/>
        </p:nvSpPr>
        <p:spPr>
          <a:xfrm>
            <a:off x="3796835" y="4768285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Subject level variance</a:t>
            </a:r>
          </a:p>
        </p:txBody>
      </p:sp>
    </p:spTree>
    <p:extLst>
      <p:ext uri="{BB962C8B-B14F-4D97-AF65-F5344CB8AC3E}">
        <p14:creationId xmlns:p14="http://schemas.microsoft.com/office/powerpoint/2010/main" val="344139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2A5D-0D16-7A2C-63F2-D1DE6E65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8DDF-A496-A1EB-F5D4-14E6C0A6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Quickly introduce the DDM conceptually</a:t>
            </a:r>
          </a:p>
          <a:p>
            <a:pPr>
              <a:buFontTx/>
              <a:buChar char="-"/>
            </a:pPr>
            <a:r>
              <a:rPr lang="en-US" dirty="0"/>
              <a:t>Discuss </a:t>
            </a:r>
            <a:r>
              <a:rPr lang="en-US" i="1" dirty="0"/>
              <a:t>why </a:t>
            </a:r>
            <a:r>
              <a:rPr lang="en-US" dirty="0"/>
              <a:t>you might want to fit a DDM </a:t>
            </a:r>
          </a:p>
          <a:p>
            <a:pPr>
              <a:buFontTx/>
              <a:buChar char="-"/>
            </a:pPr>
            <a:r>
              <a:rPr lang="en-US" dirty="0"/>
              <a:t>Describe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Criminally short intro to Bayesian statistics</a:t>
            </a:r>
          </a:p>
          <a:p>
            <a:pPr>
              <a:buFontTx/>
              <a:buChar char="-"/>
            </a:pPr>
            <a:r>
              <a:rPr lang="en-US" dirty="0"/>
              <a:t>Describe an Example dataset</a:t>
            </a:r>
          </a:p>
          <a:p>
            <a:pPr>
              <a:buFontTx/>
              <a:buChar char="-"/>
            </a:pPr>
            <a:r>
              <a:rPr lang="en-US" dirty="0"/>
              <a:t>Fit some HDDMs</a:t>
            </a:r>
          </a:p>
          <a:p>
            <a:pPr lvl="1">
              <a:buFontTx/>
              <a:buChar char="-"/>
            </a:pPr>
            <a:r>
              <a:rPr lang="en-US" dirty="0"/>
              <a:t>Basic HDDM</a:t>
            </a:r>
          </a:p>
          <a:p>
            <a:pPr lvl="1">
              <a:buFontTx/>
              <a:buChar char="-"/>
            </a:pPr>
            <a:r>
              <a:rPr lang="en-US" dirty="0"/>
              <a:t>Grouped HDDM </a:t>
            </a:r>
          </a:p>
          <a:p>
            <a:pPr lvl="1">
              <a:buFontTx/>
              <a:buChar char="-"/>
            </a:pPr>
            <a:r>
              <a:rPr lang="en-US" dirty="0"/>
              <a:t>HDDM Regressions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1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C6643-450A-E6FC-DB69-6C3546D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933817"/>
            <a:ext cx="4145139" cy="444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Hierarchical: Assumes each subject’s parameters come from a group-level distribution of parameters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F7C4E-2995-3B60-3D81-9FEA19C27194}"/>
              </a:ext>
            </a:extLst>
          </p:cNvPr>
          <p:cNvCxnSpPr/>
          <p:nvPr/>
        </p:nvCxnSpPr>
        <p:spPr>
          <a:xfrm>
            <a:off x="6302829" y="3853543"/>
            <a:ext cx="0" cy="25254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069D-52A5-417E-3215-CB5E1EA1E6F6}"/>
              </a:ext>
            </a:extLst>
          </p:cNvPr>
          <p:cNvSpPr txBox="1"/>
          <p:nvPr/>
        </p:nvSpPr>
        <p:spPr>
          <a:xfrm>
            <a:off x="6407737" y="3668877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Group-average </a:t>
            </a:r>
            <a:r>
              <a:rPr lang="en-US" i="1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5A794-0B05-8DC7-8603-BCC2AF3ECB5C}"/>
              </a:ext>
            </a:extLst>
          </p:cNvPr>
          <p:cNvCxnSpPr/>
          <p:nvPr/>
        </p:nvCxnSpPr>
        <p:spPr>
          <a:xfrm>
            <a:off x="5715000" y="5155017"/>
            <a:ext cx="112122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E1E3D-B82A-B13C-B2BA-F740ED65EE31}"/>
              </a:ext>
            </a:extLst>
          </p:cNvPr>
          <p:cNvSpPr txBox="1"/>
          <p:nvPr/>
        </p:nvSpPr>
        <p:spPr>
          <a:xfrm>
            <a:off x="3796835" y="4768285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Subject level variance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180D63-62E1-86FF-C8CA-1B728FF13E2F}"/>
              </a:ext>
            </a:extLst>
          </p:cNvPr>
          <p:cNvSpPr/>
          <p:nvPr/>
        </p:nvSpPr>
        <p:spPr>
          <a:xfrm>
            <a:off x="6596744" y="4433327"/>
            <a:ext cx="141514" cy="16328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AA58C-CBAD-B9FE-8A0A-C15A737D9711}"/>
              </a:ext>
            </a:extLst>
          </p:cNvPr>
          <p:cNvSpPr txBox="1"/>
          <p:nvPr/>
        </p:nvSpPr>
        <p:spPr>
          <a:xfrm>
            <a:off x="6659587" y="43196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/>
                </a:solidFill>
              </a:rPr>
              <a:t>Subject A here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C3302D-7BF4-FB25-D6DC-C2C7B759AC3A}"/>
              </a:ext>
            </a:extLst>
          </p:cNvPr>
          <p:cNvSpPr/>
          <p:nvPr/>
        </p:nvSpPr>
        <p:spPr>
          <a:xfrm>
            <a:off x="5501972" y="5641205"/>
            <a:ext cx="141514" cy="16328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F7487-97CC-8DE3-359E-9ED53C7E8307}"/>
              </a:ext>
            </a:extLst>
          </p:cNvPr>
          <p:cNvSpPr txBox="1"/>
          <p:nvPr/>
        </p:nvSpPr>
        <p:spPr>
          <a:xfrm>
            <a:off x="5564815" y="5527491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/>
                </a:solidFill>
              </a:rPr>
              <a:t>Subject B here</a:t>
            </a:r>
          </a:p>
        </p:txBody>
      </p:sp>
    </p:spTree>
    <p:extLst>
      <p:ext uri="{BB962C8B-B14F-4D97-AF65-F5344CB8AC3E}">
        <p14:creationId xmlns:p14="http://schemas.microsoft.com/office/powerpoint/2010/main" val="239908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5453743" y="4441371"/>
            <a:ext cx="827314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293057" y="5146664"/>
            <a:ext cx="9605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Prior = Prior belief about a parameter’s value (before looking at the data)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“On average, people preferred the right item in my experiment, so the drift rate is probably positive”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These are set by default by HDDM, so not much need to worry about this in the basic case</a:t>
            </a:r>
          </a:p>
        </p:txBody>
      </p:sp>
    </p:spTree>
    <p:extLst>
      <p:ext uri="{BB962C8B-B14F-4D97-AF65-F5344CB8AC3E}">
        <p14:creationId xmlns:p14="http://schemas.microsoft.com/office/powerpoint/2010/main" val="284361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6553200" y="4458709"/>
            <a:ext cx="1447800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161050" y="5146664"/>
            <a:ext cx="9869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Likelihood = How likely are the data given the parameter values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”If my parameters are a = 1, v = .9, z = 0.5, t = 100, how likely is it that I would observe the data I have?”</a:t>
            </a:r>
          </a:p>
        </p:txBody>
      </p:sp>
    </p:spTree>
    <p:extLst>
      <p:ext uri="{BB962C8B-B14F-4D97-AF65-F5344CB8AC3E}">
        <p14:creationId xmlns:p14="http://schemas.microsoft.com/office/powerpoint/2010/main" val="108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3646714" y="4458709"/>
            <a:ext cx="1447800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736537" y="4972493"/>
            <a:ext cx="87189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Posterior = Combination of Prior beliefs with likelihood of data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This is always a </a:t>
            </a:r>
            <a:r>
              <a:rPr lang="en-US" b="1" dirty="0"/>
              <a:t>distribution</a:t>
            </a:r>
            <a:r>
              <a:rPr lang="en-US" dirty="0"/>
              <a:t>, not a number. </a:t>
            </a:r>
          </a:p>
          <a:p>
            <a:pPr algn="ctr"/>
            <a:r>
              <a:rPr lang="en-US" dirty="0"/>
              <a:t>This means that you will compute statistics over a distribution of possible parameter values.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will see how to interpret this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823401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</a:t>
            </a:r>
          </a:p>
          <a:p>
            <a:pPr lvl="1">
              <a:buFontTx/>
              <a:buChar char="-"/>
            </a:pPr>
            <a:r>
              <a:rPr lang="en-US" dirty="0"/>
              <a:t>Bayesian: Uses Bayesian statistical theory to estimate a </a:t>
            </a:r>
            <a:r>
              <a:rPr lang="en-US" b="1" dirty="0"/>
              <a:t>posterior</a:t>
            </a:r>
            <a:r>
              <a:rPr lang="en-US" dirty="0"/>
              <a:t> of parameter values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For a tutorial: </a:t>
            </a:r>
            <a:r>
              <a:rPr lang="en-US" dirty="0">
                <a:hlinkClick r:id="rId2"/>
              </a:rPr>
              <a:t>https://docs.google.com/presentation/d/1afr2XI4Abv5eoZLZ5KhyKB8F9f_uXMHal8UhlBxNRqI/edit?usp=sharing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EBE4-8533-804D-DD62-0DB82A1E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6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get </a:t>
            </a:r>
            <a:r>
              <a:rPr lang="en-US" dirty="0" err="1"/>
              <a:t>fittin</a:t>
            </a:r>
            <a:r>
              <a:rPr lang="en-US" dirty="0"/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417553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18 Eeg Stock Vector Illustration and Royalty Free Eeg Clipart">
            <a:extLst>
              <a:ext uri="{FF2B5EF4-FFF2-40B4-BE49-F238E27FC236}">
                <a16:creationId xmlns:a16="http://schemas.microsoft.com/office/drawing/2014/main" id="{704E3C69-B466-8CDF-F3A1-30B47BE7C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7" t="20400" r="24157" b="11189"/>
          <a:stretch/>
        </p:blipFill>
        <p:spPr bwMode="auto">
          <a:xfrm>
            <a:off x="8523514" y="2849900"/>
            <a:ext cx="106680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DA2156-7DF7-E1CC-0CA6-91160E614837}"/>
              </a:ext>
            </a:extLst>
          </p:cNvPr>
          <p:cNvSpPr/>
          <p:nvPr/>
        </p:nvSpPr>
        <p:spPr>
          <a:xfrm>
            <a:off x="3037114" y="1523999"/>
            <a:ext cx="2220686" cy="18288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243F7-A6C3-0C66-34AC-D5D6B949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example: Preference task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947006-2070-6F1C-5A24-C9D1C45FA554}"/>
              </a:ext>
            </a:extLst>
          </p:cNvPr>
          <p:cNvGrpSpPr/>
          <p:nvPr/>
        </p:nvGrpSpPr>
        <p:grpSpPr>
          <a:xfrm>
            <a:off x="4767943" y="2598282"/>
            <a:ext cx="2220686" cy="1828800"/>
            <a:chOff x="5268686" y="3175225"/>
            <a:chExt cx="2220686" cy="18288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DD8082B-2785-EF22-B405-ED605C526AEE}"/>
                </a:ext>
              </a:extLst>
            </p:cNvPr>
            <p:cNvSpPr/>
            <p:nvPr/>
          </p:nvSpPr>
          <p:spPr>
            <a:xfrm>
              <a:off x="5268686" y="3175225"/>
              <a:ext cx="2220686" cy="18288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BA4109-EFD9-EA5C-8391-7601C4376C10}"/>
                </a:ext>
              </a:extLst>
            </p:cNvPr>
            <p:cNvGrpSpPr/>
            <p:nvPr/>
          </p:nvGrpSpPr>
          <p:grpSpPr>
            <a:xfrm>
              <a:off x="5464629" y="3632425"/>
              <a:ext cx="2024743" cy="914400"/>
              <a:chOff x="5464629" y="3632425"/>
              <a:chExt cx="2024743" cy="914400"/>
            </a:xfrm>
          </p:grpSpPr>
          <p:pic>
            <p:nvPicPr>
              <p:cNvPr id="9" name="Graphic 8" descr="Banana with solid fill">
                <a:extLst>
                  <a:ext uri="{FF2B5EF4-FFF2-40B4-BE49-F238E27FC236}">
                    <a16:creationId xmlns:a16="http://schemas.microsoft.com/office/drawing/2014/main" id="{67D2999E-A715-9D9B-7B74-2B6540C7B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4629" y="36324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Apple with solid fill">
                <a:extLst>
                  <a:ext uri="{FF2B5EF4-FFF2-40B4-BE49-F238E27FC236}">
                    <a16:creationId xmlns:a16="http://schemas.microsoft.com/office/drawing/2014/main" id="{CDF0457F-2F5A-9339-26DF-D4B2647DD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74972" y="363242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8EA48E-408B-CFBE-2B78-C72D50E8095B}"/>
              </a:ext>
            </a:extLst>
          </p:cNvPr>
          <p:cNvGrpSpPr/>
          <p:nvPr/>
        </p:nvGrpSpPr>
        <p:grpSpPr>
          <a:xfrm>
            <a:off x="6302828" y="4005552"/>
            <a:ext cx="2220686" cy="1828800"/>
            <a:chOff x="6803571" y="4582495"/>
            <a:chExt cx="2220686" cy="1828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9088AD-1537-419A-0B96-AF5E5E77F2AC}"/>
                </a:ext>
              </a:extLst>
            </p:cNvPr>
            <p:cNvGrpSpPr/>
            <p:nvPr/>
          </p:nvGrpSpPr>
          <p:grpSpPr>
            <a:xfrm>
              <a:off x="6803571" y="4582495"/>
              <a:ext cx="2220686" cy="1828800"/>
              <a:chOff x="5268686" y="3175225"/>
              <a:chExt cx="2220686" cy="1828800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C599E36-4107-1844-7355-41C631034BD9}"/>
                  </a:ext>
                </a:extLst>
              </p:cNvPr>
              <p:cNvSpPr/>
              <p:nvPr/>
            </p:nvSpPr>
            <p:spPr>
              <a:xfrm>
                <a:off x="5268686" y="3175225"/>
                <a:ext cx="2220686" cy="18288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42492A1-1F59-BB3A-C50E-063BA38A415A}"/>
                  </a:ext>
                </a:extLst>
              </p:cNvPr>
              <p:cNvGrpSpPr/>
              <p:nvPr/>
            </p:nvGrpSpPr>
            <p:grpSpPr>
              <a:xfrm>
                <a:off x="5464629" y="3632425"/>
                <a:ext cx="2024743" cy="914400"/>
                <a:chOff x="5464629" y="3632425"/>
                <a:chExt cx="2024743" cy="914400"/>
              </a:xfrm>
            </p:grpSpPr>
            <p:pic>
              <p:nvPicPr>
                <p:cNvPr id="20" name="Graphic 19" descr="Banana with solid fill">
                  <a:extLst>
                    <a:ext uri="{FF2B5EF4-FFF2-40B4-BE49-F238E27FC236}">
                      <a16:creationId xmlns:a16="http://schemas.microsoft.com/office/drawing/2014/main" id="{74A172CF-ABAA-46A7-A5AC-ED2E72768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64629" y="36324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Apple with solid fill">
                  <a:extLst>
                    <a:ext uri="{FF2B5EF4-FFF2-40B4-BE49-F238E27FC236}">
                      <a16:creationId xmlns:a16="http://schemas.microsoft.com/office/drawing/2014/main" id="{E9B691F9-2BB6-4C1E-5E90-91C0AE904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4972" y="363242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B97D27-3FAB-308C-5306-C4F9258A2073}"/>
                </a:ext>
              </a:extLst>
            </p:cNvPr>
            <p:cNvSpPr/>
            <p:nvPr/>
          </p:nvSpPr>
          <p:spPr>
            <a:xfrm>
              <a:off x="7032172" y="5004025"/>
              <a:ext cx="936171" cy="972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154BE-CA25-8F1E-7FFF-5A2B23D736C6}"/>
              </a:ext>
            </a:extLst>
          </p:cNvPr>
          <p:cNvCxnSpPr>
            <a:cxnSpLocks/>
            <a:stCxn id="6146" idx="1"/>
            <a:endCxn id="4" idx="3"/>
          </p:cNvCxnSpPr>
          <p:nvPr/>
        </p:nvCxnSpPr>
        <p:spPr>
          <a:xfrm flipH="1">
            <a:off x="6988629" y="3512682"/>
            <a:ext cx="15348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DEE5DA-D552-C766-2839-207804194F6C}"/>
              </a:ext>
            </a:extLst>
          </p:cNvPr>
          <p:cNvSpPr txBox="1"/>
          <p:nvPr/>
        </p:nvSpPr>
        <p:spPr>
          <a:xfrm>
            <a:off x="-17295" y="4427082"/>
            <a:ext cx="26132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 = 10</a:t>
            </a:r>
          </a:p>
          <a:p>
            <a:pPr algn="ctr"/>
            <a:r>
              <a:rPr lang="en-US" sz="3200" dirty="0"/>
              <a:t>100 trials each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u="sng" dirty="0"/>
              <a:t>5 PD, 5 HC</a:t>
            </a:r>
          </a:p>
        </p:txBody>
      </p:sp>
    </p:spTree>
    <p:extLst>
      <p:ext uri="{BB962C8B-B14F-4D97-AF65-F5344CB8AC3E}">
        <p14:creationId xmlns:p14="http://schemas.microsoft.com/office/powerpoint/2010/main" val="1433031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563-46AE-8BDC-C74C-F858FE6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BAD4600-9C04-8F73-F815-B8469827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34"/>
          <a:stretch/>
        </p:blipFill>
        <p:spPr>
          <a:xfrm>
            <a:off x="3987800" y="1690688"/>
            <a:ext cx="4216400" cy="26850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0C3C5-97EF-8EB5-9F85-946AE1B260A1}"/>
              </a:ext>
            </a:extLst>
          </p:cNvPr>
          <p:cNvSpPr txBox="1"/>
          <p:nvPr/>
        </p:nvSpPr>
        <p:spPr>
          <a:xfrm>
            <a:off x="729343" y="4713514"/>
            <a:ext cx="1062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Toy data set: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rt:               trial by trial reaction time (in seconds)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response:  trial by trial choice (1 = right option, 0 = left option)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subj_idx</a:t>
            </a:r>
            <a:r>
              <a:rPr lang="en-US" dirty="0"/>
              <a:t>:   subject number (0-9)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condition: Parkinson’s (PD) or Healthy Control (HC)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eeg_z</a:t>
            </a:r>
            <a:r>
              <a:rPr lang="en-US" dirty="0"/>
              <a:t>:        standardized summary </a:t>
            </a:r>
            <a:r>
              <a:rPr lang="en-US" dirty="0" err="1"/>
              <a:t>eeg</a:t>
            </a:r>
            <a:r>
              <a:rPr lang="en-US" dirty="0"/>
              <a:t> signal on that trial</a:t>
            </a:r>
          </a:p>
        </p:txBody>
      </p:sp>
    </p:spTree>
    <p:extLst>
      <p:ext uri="{BB962C8B-B14F-4D97-AF65-F5344CB8AC3E}">
        <p14:creationId xmlns:p14="http://schemas.microsoft.com/office/powerpoint/2010/main" val="284118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73AE-E4E6-CAB8-D261-C0BA17F1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7D4C-7193-E457-BE7B-0CBCE697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Analysis done using Python</a:t>
            </a:r>
          </a:p>
          <a:p>
            <a:pPr>
              <a:buFontTx/>
              <a:buChar char="-"/>
            </a:pPr>
            <a:r>
              <a:rPr lang="en-US" dirty="0"/>
              <a:t>Data manipulation done with </a:t>
            </a:r>
            <a:r>
              <a:rPr lang="en-US" i="1" dirty="0"/>
              <a:t>pandas</a:t>
            </a:r>
          </a:p>
          <a:p>
            <a:pPr>
              <a:buFontTx/>
              <a:buChar char="-"/>
            </a:pPr>
            <a:r>
              <a:rPr lang="en-US" dirty="0"/>
              <a:t>Visualization done with </a:t>
            </a:r>
            <a:r>
              <a:rPr lang="en-US" i="1" dirty="0"/>
              <a:t>matplotlib</a:t>
            </a:r>
          </a:p>
          <a:p>
            <a:pPr>
              <a:buFontTx/>
              <a:buChar char="-"/>
            </a:pPr>
            <a:endParaRPr lang="en-US" i="1" dirty="0"/>
          </a:p>
          <a:p>
            <a:pPr>
              <a:buFontTx/>
              <a:buChar char="-"/>
            </a:pPr>
            <a:r>
              <a:rPr lang="en-US" dirty="0"/>
              <a:t>Note:</a:t>
            </a:r>
          </a:p>
          <a:p>
            <a:pPr lvl="1">
              <a:buFontTx/>
              <a:buChar char="-"/>
            </a:pPr>
            <a:r>
              <a:rPr lang="en-US" dirty="0"/>
              <a:t>A whole course could be taught on data analysis and Python</a:t>
            </a:r>
          </a:p>
          <a:p>
            <a:pPr lvl="1">
              <a:buFontTx/>
              <a:buChar char="-"/>
            </a:pPr>
            <a:r>
              <a:rPr lang="en-US" dirty="0"/>
              <a:t>I will include code snippets throughout, but the goal is not to understand the syntax, but just to follow the steps that I’m doing. The rest can come later.</a:t>
            </a:r>
          </a:p>
          <a:p>
            <a:pPr lvl="1">
              <a:buFontTx/>
              <a:buChar char="-"/>
            </a:pPr>
            <a:r>
              <a:rPr lang="en-US" dirty="0"/>
              <a:t>If you get lost, ask questions!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03331B3-5026-532A-4F28-8C3EDFA6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58" y="2042999"/>
            <a:ext cx="18542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73971-5622-EAE3-C3CD-DCAE21DD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1" y="2716099"/>
            <a:ext cx="2928257" cy="7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4DBA-2E09-80E5-5A87-8D9D325A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0B7E-4334-C93C-4E54-4A483755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Gain an understanding of what a DDM is and why you need one</a:t>
            </a:r>
          </a:p>
          <a:p>
            <a:pPr marL="514350" indent="-514350">
              <a:buAutoNum type="arabicParenR"/>
            </a:pPr>
            <a:r>
              <a:rPr lang="en-US" dirty="0"/>
              <a:t>Have some idea about how one of the ways you would go about fitting and interpreting DDM parameters</a:t>
            </a:r>
          </a:p>
          <a:p>
            <a:pPr marL="514350" indent="-514350">
              <a:buAutoNum type="arabicParenR"/>
            </a:pPr>
            <a:r>
              <a:rPr lang="en-US" dirty="0"/>
              <a:t>Have fun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2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739A-6227-C141-4AE7-42426F3A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AA4F-F3A5-7E6D-0D02-BB7E187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7857" cy="466725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Three types of HDDM, of increasing complexity: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Basic HDDM (very fast; minutes-hours)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Conditional HDDM (still fast, but slower than HDDM, hours-days)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HDDMRegressor</a:t>
            </a:r>
            <a:r>
              <a:rPr lang="en-US" dirty="0"/>
              <a:t> (slow, but informative for W.S. designs, hours-days+)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28DA-7972-4304-B6CD-92536E9C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Import HDDM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84070D-4BBB-D8B2-499E-9C88A8FD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21" y="2102898"/>
            <a:ext cx="2784423" cy="7012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DA5A7-5254-9612-145F-0A813DA0C823}"/>
              </a:ext>
            </a:extLst>
          </p:cNvPr>
          <p:cNvSpPr txBox="1"/>
          <p:nvPr/>
        </p:nvSpPr>
        <p:spPr>
          <a:xfrm>
            <a:off x="800640" y="3875204"/>
            <a:ext cx="10590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HDDM, you have can use </a:t>
            </a:r>
            <a:r>
              <a:rPr lang="en-US" sz="2400" b="1" u="sng" dirty="0"/>
              <a:t>pip</a:t>
            </a:r>
            <a:r>
              <a:rPr lang="en-US" sz="2400" dirty="0"/>
              <a:t> or </a:t>
            </a:r>
            <a:r>
              <a:rPr lang="en-US" sz="2400" b="1" u="sng" dirty="0"/>
              <a:t>anaconda</a:t>
            </a:r>
            <a:r>
              <a:rPr lang="en-US" sz="2400" dirty="0"/>
              <a:t>, but it’s a little temperamental.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Follow these steps for best results:</a:t>
            </a:r>
          </a:p>
          <a:p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https://huchuanpeng.com/post/2019-04-29-how-to-install-and-use-hddm/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58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F4DFC-CD93-02A3-F827-7A4A23D8ECEB}"/>
              </a:ext>
            </a:extLst>
          </p:cNvPr>
          <p:cNvSpPr txBox="1"/>
          <p:nvPr/>
        </p:nvSpPr>
        <p:spPr>
          <a:xfrm>
            <a:off x="2851651" y="4092918"/>
            <a:ext cx="6075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This will fit a model that estimates:</a:t>
            </a:r>
          </a:p>
          <a:p>
            <a:pPr algn="ctr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Overall parameter posteriors for the sample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Subject-specific parameter </a:t>
            </a:r>
            <a:r>
              <a:rPr lang="en-US" sz="2400" dirty="0" err="1"/>
              <a:t>posterios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926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1970314"/>
            <a:ext cx="4085771" cy="598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5889181" y="2085005"/>
            <a:ext cx="243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Loads data from csv file</a:t>
            </a:r>
          </a:p>
        </p:txBody>
      </p:sp>
    </p:spTree>
    <p:extLst>
      <p:ext uri="{BB962C8B-B14F-4D97-AF65-F5344CB8AC3E}">
        <p14:creationId xmlns:p14="http://schemas.microsoft.com/office/powerpoint/2010/main" val="1472217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2841171"/>
            <a:ext cx="2865341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4516341" y="2723466"/>
            <a:ext cx="36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Initializes, but does not fit, the DDM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F7D4D-65CE-F616-C90B-40A4E778CB6E}"/>
              </a:ext>
            </a:extLst>
          </p:cNvPr>
          <p:cNvSpPr txBox="1"/>
          <p:nvPr/>
        </p:nvSpPr>
        <p:spPr>
          <a:xfrm>
            <a:off x="2877954" y="3923469"/>
            <a:ext cx="5916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</a:p>
          <a:p>
            <a:r>
              <a:rPr lang="en-US" dirty="0"/>
              <a:t>Data must at least have the following columns to fit an HDDM</a:t>
            </a:r>
          </a:p>
          <a:p>
            <a:pPr marL="285750" indent="-285750">
              <a:buFontTx/>
              <a:buChar char="-"/>
            </a:pPr>
            <a:r>
              <a:rPr lang="en-US" dirty="0"/>
              <a:t>rt (lower case, in seconds)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response (lower case, 0 or 1)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subj_idx</a:t>
            </a:r>
            <a:r>
              <a:rPr lang="en-US" dirty="0"/>
              <a:t> (lower case, can be anything)</a:t>
            </a:r>
          </a:p>
        </p:txBody>
      </p:sp>
    </p:spTree>
    <p:extLst>
      <p:ext uri="{BB962C8B-B14F-4D97-AF65-F5344CB8AC3E}">
        <p14:creationId xmlns:p14="http://schemas.microsoft.com/office/powerpoint/2010/main" val="64443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014219"/>
            <a:ext cx="3350370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5001370" y="2935493"/>
            <a:ext cx="4355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Finds starting values for the optimization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391FB-FCC6-E28B-36B5-881B7F1866F3}"/>
              </a:ext>
            </a:extLst>
          </p:cNvPr>
          <p:cNvSpPr txBox="1"/>
          <p:nvPr/>
        </p:nvSpPr>
        <p:spPr>
          <a:xfrm>
            <a:off x="3059021" y="4046469"/>
            <a:ext cx="495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strictly necessary, but can improve estimates </a:t>
            </a:r>
          </a:p>
        </p:txBody>
      </p:sp>
    </p:spTree>
    <p:extLst>
      <p:ext uri="{BB962C8B-B14F-4D97-AF65-F5344CB8AC3E}">
        <p14:creationId xmlns:p14="http://schemas.microsoft.com/office/powerpoint/2010/main" val="171096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217119"/>
            <a:ext cx="7570002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2992216" y="3850898"/>
            <a:ext cx="508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“Samples” from the posterior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i="1" dirty="0" err="1">
                <a:solidFill>
                  <a:srgbClr val="FF0000"/>
                </a:solidFill>
              </a:rPr>
              <a:t>dbname</a:t>
            </a:r>
            <a:r>
              <a:rPr lang="en-US" sz="1600" b="1" dirty="0">
                <a:solidFill>
                  <a:srgbClr val="FF0000"/>
                </a:solidFill>
              </a:rPr>
              <a:t> and </a:t>
            </a:r>
            <a:r>
              <a:rPr lang="en-US" sz="1600" b="1" i="1" dirty="0" err="1">
                <a:solidFill>
                  <a:srgbClr val="FF0000"/>
                </a:solidFill>
              </a:rPr>
              <a:t>db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save these samples to a file for later use)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4EEB-656D-147C-80C6-6B621987CA18}"/>
              </a:ext>
            </a:extLst>
          </p:cNvPr>
          <p:cNvSpPr txBox="1"/>
          <p:nvPr/>
        </p:nvSpPr>
        <p:spPr>
          <a:xfrm>
            <a:off x="1028946" y="4668749"/>
            <a:ext cx="901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requires a bit of background in Bayesian stats. Again, just try to get the idea, not the math</a:t>
            </a:r>
          </a:p>
        </p:txBody>
      </p:sp>
    </p:spTree>
    <p:extLst>
      <p:ext uri="{BB962C8B-B14F-4D97-AF65-F5344CB8AC3E}">
        <p14:creationId xmlns:p14="http://schemas.microsoft.com/office/powerpoint/2010/main" val="278075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DCB1-3B1C-975A-0D15-54EBFD72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2604-3323-05BA-59FB-73F8571A0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“Walk around” the parameter space and look for parameters that fit best </a:t>
            </a:r>
          </a:p>
          <a:p>
            <a:pPr>
              <a:buFontTx/>
              <a:buChar char="-"/>
            </a:pPr>
            <a:r>
              <a:rPr lang="en-US" dirty="0"/>
              <a:t>Process of trial-and-error that converges, eventually, on the correct parameters </a:t>
            </a:r>
          </a:p>
          <a:p>
            <a:pPr>
              <a:buFontTx/>
              <a:buChar char="-"/>
            </a:pPr>
            <a:r>
              <a:rPr lang="en-US" dirty="0"/>
              <a:t>It’s a numbers game!</a:t>
            </a:r>
          </a:p>
          <a:p>
            <a:pPr lvl="1">
              <a:buFontTx/>
              <a:buChar char="-"/>
            </a:pPr>
            <a:r>
              <a:rPr lang="en-US" dirty="0"/>
              <a:t>The first few guesses will be bad, so we discard those as “burn-in”</a:t>
            </a:r>
          </a:p>
          <a:p>
            <a:pPr lvl="1">
              <a:buFontTx/>
              <a:buChar char="-"/>
            </a:pPr>
            <a:r>
              <a:rPr lang="en-US" dirty="0"/>
              <a:t>We keep that last guesses and try to have enough of them to draw meaningful conclusions</a:t>
            </a:r>
          </a:p>
          <a:p>
            <a:pPr lvl="1">
              <a:buFontTx/>
              <a:buChar char="-"/>
            </a:pPr>
            <a:r>
              <a:rPr lang="en-US" dirty="0"/>
              <a:t>More is better, but takes more time. </a:t>
            </a:r>
          </a:p>
        </p:txBody>
      </p:sp>
    </p:spTree>
    <p:extLst>
      <p:ext uri="{BB962C8B-B14F-4D97-AF65-F5344CB8AC3E}">
        <p14:creationId xmlns:p14="http://schemas.microsoft.com/office/powerpoint/2010/main" val="138393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15EA-1B23-7F19-253E-87914EA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6ECDF2-CBAA-5DAB-D5E9-95EF120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99" y="2247920"/>
            <a:ext cx="5195103" cy="346340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B11C055-09A2-5B56-1C68-96AD2A2F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2247920"/>
            <a:ext cx="5200200" cy="3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1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15EA-1B23-7F19-253E-87914EA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ECDF2-CBAA-5DAB-D5E9-95EF120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8699" y="2289090"/>
            <a:ext cx="5195103" cy="3381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055-09A2-5B56-1C68-96AD2A2F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7" y="2289130"/>
            <a:ext cx="5200200" cy="3384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A4092-EFBB-CC07-F9E7-A7EE9E8CC07C}"/>
              </a:ext>
            </a:extLst>
          </p:cNvPr>
          <p:cNvSpPr txBox="1"/>
          <p:nvPr/>
        </p:nvSpPr>
        <p:spPr>
          <a:xfrm>
            <a:off x="2257062" y="5485486"/>
            <a:ext cx="299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discard the starting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BDE40-E81A-6302-FDB9-0673E7E2FE03}"/>
              </a:ext>
            </a:extLst>
          </p:cNvPr>
          <p:cNvSpPr txBox="1"/>
          <p:nvPr/>
        </p:nvSpPr>
        <p:spPr>
          <a:xfrm>
            <a:off x="7457262" y="5485486"/>
            <a:ext cx="319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distribution is our </a:t>
            </a:r>
            <a:r>
              <a:rPr lang="en-US" b="1" dirty="0"/>
              <a:t>posterior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9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49C4-0D36-1D33-A67F-A2ECFEB0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C4A0-02E5-BEEE-B965-13723DD3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Understand the deep mechanics of drift diffusion modeling</a:t>
            </a:r>
          </a:p>
          <a:p>
            <a:pPr>
              <a:buFontTx/>
              <a:buChar char="-"/>
            </a:pPr>
            <a:r>
              <a:rPr lang="en-US" dirty="0"/>
              <a:t>Clearly grasp concepts of Bayesian statistics and analysis</a:t>
            </a:r>
          </a:p>
          <a:p>
            <a:pPr>
              <a:buFontTx/>
              <a:buChar char="-"/>
            </a:pPr>
            <a:r>
              <a:rPr lang="en-US" dirty="0"/>
              <a:t>Code like a Python pro</a:t>
            </a:r>
          </a:p>
          <a:p>
            <a:pPr>
              <a:buFontTx/>
              <a:buChar char="-"/>
            </a:pPr>
            <a:r>
              <a:rPr lang="en-US" dirty="0"/>
              <a:t>Understanding </a:t>
            </a:r>
            <a:r>
              <a:rPr lang="en-US" i="1" dirty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52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217119"/>
            <a:ext cx="7570002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2992216" y="3850898"/>
            <a:ext cx="508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“Samples” from the posterior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i="1" dirty="0" err="1">
                <a:solidFill>
                  <a:srgbClr val="FF0000"/>
                </a:solidFill>
              </a:rPr>
              <a:t>dbname</a:t>
            </a:r>
            <a:r>
              <a:rPr lang="en-US" sz="1600" b="1" dirty="0">
                <a:solidFill>
                  <a:srgbClr val="FF0000"/>
                </a:solidFill>
              </a:rPr>
              <a:t> and </a:t>
            </a:r>
            <a:r>
              <a:rPr lang="en-US" sz="1600" b="1" i="1" dirty="0" err="1">
                <a:solidFill>
                  <a:srgbClr val="FF0000"/>
                </a:solidFill>
              </a:rPr>
              <a:t>db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save these samples to a file for later use)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4EEB-656D-147C-80C6-6B621987CA18}"/>
              </a:ext>
            </a:extLst>
          </p:cNvPr>
          <p:cNvSpPr txBox="1"/>
          <p:nvPr/>
        </p:nvSpPr>
        <p:spPr>
          <a:xfrm>
            <a:off x="1028946" y="4668749"/>
            <a:ext cx="5217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value      = number of samples (</a:t>
            </a:r>
            <a:r>
              <a:rPr lang="en-US" i="1" dirty="0"/>
              <a:t>including</a:t>
            </a:r>
            <a:r>
              <a:rPr lang="en-US" dirty="0"/>
              <a:t> burn-in)</a:t>
            </a:r>
          </a:p>
          <a:p>
            <a:r>
              <a:rPr lang="en-US" dirty="0"/>
              <a:t>Second value = number of discard samples (burn-in)</a:t>
            </a:r>
          </a:p>
        </p:txBody>
      </p:sp>
    </p:spTree>
    <p:extLst>
      <p:ext uri="{BB962C8B-B14F-4D97-AF65-F5344CB8AC3E}">
        <p14:creationId xmlns:p14="http://schemas.microsoft.com/office/powerpoint/2010/main" val="24160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416539"/>
            <a:ext cx="3164068" cy="201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4404722" y="3850898"/>
            <a:ext cx="2264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Saves the model to a file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7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06409FF0-B27F-79CF-98F5-A2ABD9EA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18" y="2204303"/>
            <a:ext cx="2781300" cy="39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9EDAA-2470-D469-990F-AE2E953CC234}"/>
              </a:ext>
            </a:extLst>
          </p:cNvPr>
          <p:cNvSpPr txBox="1"/>
          <p:nvPr/>
        </p:nvSpPr>
        <p:spPr>
          <a:xfrm>
            <a:off x="0" y="2598003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Generates a summary statistics table of the posterior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123405" y="1690689"/>
            <a:ext cx="6230395" cy="207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451413" y="1736203"/>
            <a:ext cx="4386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Group-level decision boundary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Mean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SD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Quantiles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MC error (~ &gt; 1% of posterior SD)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75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175934" y="1968482"/>
            <a:ext cx="6230395" cy="1460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551405" y="251407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Subject-level posteriors for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868787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228464" y="3310359"/>
            <a:ext cx="6230395" cy="169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551405" y="408823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for drift rate</a:t>
            </a:r>
          </a:p>
        </p:txBody>
      </p:sp>
    </p:spTree>
    <p:extLst>
      <p:ext uri="{BB962C8B-B14F-4D97-AF65-F5344CB8AC3E}">
        <p14:creationId xmlns:p14="http://schemas.microsoft.com/office/powerpoint/2010/main" val="3262385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228464" y="4953965"/>
            <a:ext cx="6230395" cy="163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656464" y="540183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non-decision time</a:t>
            </a:r>
          </a:p>
        </p:txBody>
      </p:sp>
    </p:spTree>
    <p:extLst>
      <p:ext uri="{BB962C8B-B14F-4D97-AF65-F5344CB8AC3E}">
        <p14:creationId xmlns:p14="http://schemas.microsoft.com/office/powerpoint/2010/main" val="2940370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226B9-BEF7-BF1A-69E4-139570C7C4DC}"/>
              </a:ext>
            </a:extLst>
          </p:cNvPr>
          <p:cNvSpPr txBox="1"/>
          <p:nvPr/>
        </p:nvSpPr>
        <p:spPr>
          <a:xfrm>
            <a:off x="838200" y="2465407"/>
            <a:ext cx="39768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 (z) is not estimated automatically.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Default assumption is non-biased choice (z = a/2)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you’re dealing with accuracy data, probably best to keep it this way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you’re dealing with choices, you can model this by setting </a:t>
            </a:r>
            <a:r>
              <a:rPr lang="en-US" i="1" dirty="0"/>
              <a:t>bias=True </a:t>
            </a:r>
            <a:r>
              <a:rPr lang="en-US" dirty="0"/>
              <a:t>in </a:t>
            </a:r>
            <a:r>
              <a:rPr lang="en-US" dirty="0" err="1"/>
              <a:t>hddm.HDDM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47231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FC90C-58B8-F9E8-97C5-993918E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56" y="2120927"/>
            <a:ext cx="6931671" cy="508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56F8D-0265-A671-196C-E1FFB69E86BB}"/>
              </a:ext>
            </a:extLst>
          </p:cNvPr>
          <p:cNvSpPr txBox="1"/>
          <p:nvPr/>
        </p:nvSpPr>
        <p:spPr>
          <a:xfrm>
            <a:off x="2789456" y="3059668"/>
            <a:ext cx="7475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raw samples can be extracted with this command + the </a:t>
            </a:r>
            <a:r>
              <a:rPr lang="en-US" i="1" dirty="0"/>
              <a:t>.trace()</a:t>
            </a:r>
            <a:r>
              <a:rPr lang="en-US" dirty="0"/>
              <a:t> command</a:t>
            </a:r>
          </a:p>
          <a:p>
            <a:endParaRPr lang="en-US" dirty="0"/>
          </a:p>
          <a:p>
            <a:pPr algn="ctr"/>
            <a:r>
              <a:rPr lang="en-US" dirty="0"/>
              <a:t>These values can then be plotted as you see fit</a:t>
            </a:r>
          </a:p>
        </p:txBody>
      </p:sp>
    </p:spTree>
    <p:extLst>
      <p:ext uri="{BB962C8B-B14F-4D97-AF65-F5344CB8AC3E}">
        <p14:creationId xmlns:p14="http://schemas.microsoft.com/office/powerpoint/2010/main" val="1731314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47" y="1461545"/>
            <a:ext cx="7772400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7381" y="3863924"/>
            <a:ext cx="6958131" cy="2774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BB92A-4E91-EDE0-2E3D-35B35AF4A0E1}"/>
              </a:ext>
            </a:extLst>
          </p:cNvPr>
          <p:cNvSpPr txBox="1"/>
          <p:nvPr/>
        </p:nvSpPr>
        <p:spPr>
          <a:xfrm>
            <a:off x="7025834" y="491528"/>
            <a:ext cx="467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“Should look like fuzzy caterpillars”</a:t>
            </a:r>
          </a:p>
        </p:txBody>
      </p:sp>
    </p:spTree>
    <p:extLst>
      <p:ext uri="{BB962C8B-B14F-4D97-AF65-F5344CB8AC3E}">
        <p14:creationId xmlns:p14="http://schemas.microsoft.com/office/powerpoint/2010/main" val="130750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Models the </a:t>
            </a:r>
            <a:r>
              <a:rPr lang="en-US" b="1" dirty="0"/>
              <a:t>joint distribution </a:t>
            </a:r>
            <a:r>
              <a:rPr lang="en-US" dirty="0"/>
              <a:t>of response time (RT) and binary responses (0,1)</a:t>
            </a:r>
          </a:p>
          <a:p>
            <a:pPr>
              <a:buFontTx/>
              <a:buChar char="-"/>
            </a:pPr>
            <a:r>
              <a:rPr lang="en-US" dirty="0"/>
              <a:t>Decomposes these </a:t>
            </a:r>
            <a:r>
              <a:rPr lang="en-US" u="sng" dirty="0"/>
              <a:t>dependent</a:t>
            </a:r>
            <a:r>
              <a:rPr lang="en-US" dirty="0"/>
              <a:t> variables into </a:t>
            </a:r>
            <a:r>
              <a:rPr lang="en-US" u="sng" dirty="0"/>
              <a:t>independent</a:t>
            </a:r>
            <a:r>
              <a:rPr lang="en-US" dirty="0"/>
              <a:t> parameters that are psychologically interpretable</a:t>
            </a:r>
          </a:p>
          <a:p>
            <a:pPr>
              <a:buFontTx/>
              <a:buChar char="-"/>
            </a:pPr>
            <a:endParaRPr lang="en-US" u="sng" dirty="0"/>
          </a:p>
          <a:p>
            <a:pPr>
              <a:buFontTx/>
              <a:buChar char="-"/>
            </a:pPr>
            <a:r>
              <a:rPr lang="en-US" dirty="0"/>
              <a:t>Assumes decisions arise as a </a:t>
            </a:r>
            <a:r>
              <a:rPr lang="en-US" b="1" dirty="0"/>
              <a:t>noisy evidence accumulation </a:t>
            </a: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606385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4322" y="1461545"/>
            <a:ext cx="7124250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7381" y="3863924"/>
            <a:ext cx="6958131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4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5590" y="1461545"/>
            <a:ext cx="6281713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9510" y="3863924"/>
            <a:ext cx="4233873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51-BF31-54D0-C1B7-9935ADDB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2c.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8177-4A1B-D0B9-AE84-53068A10F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The beauty of a posterior is that we can make very clear inferences about the value of a parameter</a:t>
            </a:r>
          </a:p>
          <a:p>
            <a:pPr>
              <a:buFontTx/>
              <a:buChar char="-"/>
            </a:pPr>
            <a:r>
              <a:rPr lang="en-US" dirty="0"/>
              <a:t>You can treat the posterior as you would a population distribution in frequentist statistics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3A3D23-7212-C0FE-DE0F-6C817ACA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33" y="3473098"/>
            <a:ext cx="4942178" cy="3250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C4F9F-CA7A-2BC2-808F-0A1B65B6DE1D}"/>
              </a:ext>
            </a:extLst>
          </p:cNvPr>
          <p:cNvSpPr txBox="1"/>
          <p:nvPr/>
        </p:nvSpPr>
        <p:spPr>
          <a:xfrm>
            <a:off x="470214" y="4440610"/>
            <a:ext cx="3256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“There is a 95% chance that the decision boundary is between 1.88 and 2.03”.</a:t>
            </a:r>
          </a:p>
        </p:txBody>
      </p:sp>
    </p:spTree>
    <p:extLst>
      <p:ext uri="{BB962C8B-B14F-4D97-AF65-F5344CB8AC3E}">
        <p14:creationId xmlns:p14="http://schemas.microsoft.com/office/powerpoint/2010/main" val="3243108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CA5D-32D5-953E-1446-F33C23EB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Now we know how to get parameter estimates from HDDM</a:t>
            </a:r>
          </a:p>
          <a:p>
            <a:pPr>
              <a:buFontTx/>
              <a:buChar char="-"/>
            </a:pPr>
            <a:r>
              <a:rPr lang="en-US" dirty="0"/>
              <a:t>But sometimes we don’t just want a </a:t>
            </a:r>
            <a:r>
              <a:rPr lang="en-US" i="1" dirty="0"/>
              <a:t>global </a:t>
            </a:r>
            <a:r>
              <a:rPr lang="en-US" dirty="0"/>
              <a:t>parameter estimate, we want to estimate parameters </a:t>
            </a:r>
            <a:r>
              <a:rPr lang="en-US" i="1" dirty="0"/>
              <a:t>per group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HC and PD in our example</a:t>
            </a:r>
          </a:p>
          <a:p>
            <a:pPr>
              <a:buFontTx/>
              <a:buChar char="-"/>
            </a:pPr>
            <a:r>
              <a:rPr lang="en-US" dirty="0"/>
              <a:t>This is very simple with HDDM </a:t>
            </a:r>
          </a:p>
        </p:txBody>
      </p:sp>
    </p:spTree>
    <p:extLst>
      <p:ext uri="{BB962C8B-B14F-4D97-AF65-F5344CB8AC3E}">
        <p14:creationId xmlns:p14="http://schemas.microsoft.com/office/powerpoint/2010/main" val="1500237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</p:spTree>
    <p:extLst>
      <p:ext uri="{BB962C8B-B14F-4D97-AF65-F5344CB8AC3E}">
        <p14:creationId xmlns:p14="http://schemas.microsoft.com/office/powerpoint/2010/main" val="3191146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FA8CB-75BF-5525-9E6B-6A2383B5C19B}"/>
              </a:ext>
            </a:extLst>
          </p:cNvPr>
          <p:cNvSpPr/>
          <p:nvPr/>
        </p:nvSpPr>
        <p:spPr>
          <a:xfrm>
            <a:off x="890730" y="2395958"/>
            <a:ext cx="10515599" cy="324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BBFB3-1AB2-04FE-544A-94A768E6D2AA}"/>
              </a:ext>
            </a:extLst>
          </p:cNvPr>
          <p:cNvSpPr txBox="1"/>
          <p:nvPr/>
        </p:nvSpPr>
        <p:spPr>
          <a:xfrm>
            <a:off x="2558005" y="3949604"/>
            <a:ext cx="7546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pass our data to the same </a:t>
            </a:r>
            <a:r>
              <a:rPr lang="en-US" dirty="0" err="1"/>
              <a:t>hddm.HDDM</a:t>
            </a:r>
            <a:r>
              <a:rPr lang="en-US" dirty="0"/>
              <a:t>() function, but now we include a </a:t>
            </a:r>
            <a:r>
              <a:rPr lang="en-US" i="1" dirty="0" err="1"/>
              <a:t>depends_on</a:t>
            </a:r>
            <a:r>
              <a:rPr lang="en-US" dirty="0"/>
              <a:t> argument which takes a dictionary saying which parameters depend on which variable in the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Here, we are saying that we want to estimate </a:t>
            </a:r>
            <a:r>
              <a:rPr lang="en-US" b="1" dirty="0"/>
              <a:t>two different posteriors </a:t>
            </a:r>
            <a:r>
              <a:rPr lang="en-US" dirty="0"/>
              <a:t>for each patient condition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 we will end up with a group-level estimated decision boundary, drift rate, and non-decision time </a:t>
            </a:r>
            <a:r>
              <a:rPr lang="en-US" b="1" dirty="0"/>
              <a:t>per condition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C16-7110-36B3-7B45-6DAB6B092FFC}"/>
              </a:ext>
            </a:extLst>
          </p:cNvPr>
          <p:cNvSpPr txBox="1"/>
          <p:nvPr/>
        </p:nvSpPr>
        <p:spPr>
          <a:xfrm>
            <a:off x="9302291" y="740780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= {HC, PD}</a:t>
            </a:r>
          </a:p>
        </p:txBody>
      </p:sp>
    </p:spTree>
    <p:extLst>
      <p:ext uri="{BB962C8B-B14F-4D97-AF65-F5344CB8AC3E}">
        <p14:creationId xmlns:p14="http://schemas.microsoft.com/office/powerpoint/2010/main" val="3077154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FA8CB-75BF-5525-9E6B-6A2383B5C19B}"/>
              </a:ext>
            </a:extLst>
          </p:cNvPr>
          <p:cNvSpPr/>
          <p:nvPr/>
        </p:nvSpPr>
        <p:spPr>
          <a:xfrm>
            <a:off x="890730" y="2673752"/>
            <a:ext cx="10515599" cy="755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BBFB3-1AB2-04FE-544A-94A768E6D2AA}"/>
              </a:ext>
            </a:extLst>
          </p:cNvPr>
          <p:cNvSpPr txBox="1"/>
          <p:nvPr/>
        </p:nvSpPr>
        <p:spPr>
          <a:xfrm>
            <a:off x="2558005" y="3949604"/>
            <a:ext cx="754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this is the same as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C16-7110-36B3-7B45-6DAB6B092FFC}"/>
              </a:ext>
            </a:extLst>
          </p:cNvPr>
          <p:cNvSpPr txBox="1"/>
          <p:nvPr/>
        </p:nvSpPr>
        <p:spPr>
          <a:xfrm>
            <a:off x="9302291" y="740780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= {HC, PD}</a:t>
            </a:r>
          </a:p>
        </p:txBody>
      </p:sp>
    </p:spTree>
    <p:extLst>
      <p:ext uri="{BB962C8B-B14F-4D97-AF65-F5344CB8AC3E}">
        <p14:creationId xmlns:p14="http://schemas.microsoft.com/office/powerpoint/2010/main" val="2275697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Analyze results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C8DF81-0D6F-FFF7-E125-029A83E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5156"/>
            <a:ext cx="2552700" cy="3810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B81434-6F6A-9FD9-84F6-7943C975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714817"/>
            <a:ext cx="68199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Analyze results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C8DF81-0D6F-FFF7-E125-029A83E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5156"/>
            <a:ext cx="2552700" cy="3810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B81434-6F6A-9FD9-84F6-7943C975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365125"/>
            <a:ext cx="6819900" cy="6007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8D32C-4689-3B46-ED9A-FAA655BD84CD}"/>
              </a:ext>
            </a:extLst>
          </p:cNvPr>
          <p:cNvSpPr/>
          <p:nvPr/>
        </p:nvSpPr>
        <p:spPr>
          <a:xfrm>
            <a:off x="5372100" y="516168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DF9B3-1B69-FC0B-0B42-EBFBD231C220}"/>
              </a:ext>
            </a:extLst>
          </p:cNvPr>
          <p:cNvSpPr txBox="1"/>
          <p:nvPr/>
        </p:nvSpPr>
        <p:spPr>
          <a:xfrm>
            <a:off x="0" y="2569579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columns as before, but now we have a posterior for each patient condition (and still per subject)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12221-509E-5669-51E3-C1C2658F84A3}"/>
              </a:ext>
            </a:extLst>
          </p:cNvPr>
          <p:cNvSpPr/>
          <p:nvPr/>
        </p:nvSpPr>
        <p:spPr>
          <a:xfrm>
            <a:off x="5372100" y="3444196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34FF7-39A5-60EB-11B7-4E85B2243804}"/>
              </a:ext>
            </a:extLst>
          </p:cNvPr>
          <p:cNvSpPr txBox="1"/>
          <p:nvPr/>
        </p:nvSpPr>
        <p:spPr>
          <a:xfrm>
            <a:off x="5372100" y="6415845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t(HC) and t(PD) down here..</a:t>
            </a:r>
          </a:p>
        </p:txBody>
      </p:sp>
    </p:spTree>
    <p:extLst>
      <p:ext uri="{BB962C8B-B14F-4D97-AF65-F5344CB8AC3E}">
        <p14:creationId xmlns:p14="http://schemas.microsoft.com/office/powerpoint/2010/main" val="4214641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A3BD0CC-4B61-F80A-D211-5212D91B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7" y="2970959"/>
            <a:ext cx="4059415" cy="2653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CB71E-5D49-EC68-D859-9EF919E0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Visualize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E612-B4A8-EC4E-582C-31ACE3DEB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could plot these posteriors against each other </a:t>
            </a:r>
          </a:p>
          <a:p>
            <a:pPr marL="0" indent="0">
              <a:buNone/>
            </a:pPr>
            <a:r>
              <a:rPr lang="en-US" dirty="0"/>
              <a:t>(see previous slide for code)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51096B2-F73A-B642-B5D5-F7B839EA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585" y="2970958"/>
            <a:ext cx="4059415" cy="265381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2DFB2CE-40EE-5DCD-6A5A-80FB3CA4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91" y="2970958"/>
            <a:ext cx="4059415" cy="2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3-835dd18dd7">
            <a:hlinkClick r:id="" action="ppaction://media"/>
            <a:extLst>
              <a:ext uri="{FF2B5EF4-FFF2-40B4-BE49-F238E27FC236}">
                <a16:creationId xmlns:a16="http://schemas.microsoft.com/office/drawing/2014/main" id="{061E945B-F1DD-49F5-7157-AE4FA6A8B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5157" y="1362075"/>
            <a:ext cx="5141686" cy="5141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20FF79-3209-4163-61D8-ABE2C7B4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DDM?</a:t>
            </a:r>
          </a:p>
        </p:txBody>
      </p:sp>
      <p:pic>
        <p:nvPicPr>
          <p:cNvPr id="7" name="Graphic 6" descr="Pinch Zoom In outline">
            <a:extLst>
              <a:ext uri="{FF2B5EF4-FFF2-40B4-BE49-F238E27FC236}">
                <a16:creationId xmlns:a16="http://schemas.microsoft.com/office/drawing/2014/main" id="{7C447088-9B96-9479-947E-5FF9BD898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4598" y="331930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9286A-4116-F83D-13FB-5017A4D070CE}"/>
              </a:ext>
            </a:extLst>
          </p:cNvPr>
          <p:cNvSpPr txBox="1"/>
          <p:nvPr/>
        </p:nvSpPr>
        <p:spPr>
          <a:xfrm>
            <a:off x="8666843" y="4245038"/>
            <a:ext cx="302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= Time + Some Motor 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A830AA-DD95-4788-0D3B-C94061BBDF41}"/>
              </a:ext>
            </a:extLst>
          </p:cNvPr>
          <p:cNvSpPr>
            <a:spLocks noChangeAspect="1"/>
          </p:cNvSpPr>
          <p:nvPr/>
        </p:nvSpPr>
        <p:spPr>
          <a:xfrm>
            <a:off x="971002" y="2629486"/>
            <a:ext cx="1602000" cy="1599027"/>
          </a:xfrm>
          <a:prstGeom prst="ellipse">
            <a:avLst/>
          </a:prstGeom>
          <a:solidFill>
            <a:srgbClr val="4D2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06AB4-25E4-BD75-74F5-BEC38BE8FB8E}"/>
              </a:ext>
            </a:extLst>
          </p:cNvPr>
          <p:cNvSpPr txBox="1"/>
          <p:nvPr/>
        </p:nvSpPr>
        <p:spPr>
          <a:xfrm>
            <a:off x="838200" y="43434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 this dot blue?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D5A53-4995-98F7-8E92-F065DE83ECB5}"/>
              </a:ext>
            </a:extLst>
          </p:cNvPr>
          <p:cNvSpPr txBox="1"/>
          <p:nvPr/>
        </p:nvSpPr>
        <p:spPr>
          <a:xfrm>
            <a:off x="7856485" y="1429078"/>
            <a:ext cx="6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28705-C9C6-72B4-9747-39F7DAF25769}"/>
              </a:ext>
            </a:extLst>
          </p:cNvPr>
          <p:cNvSpPr txBox="1"/>
          <p:nvPr/>
        </p:nvSpPr>
        <p:spPr>
          <a:xfrm>
            <a:off x="7882196" y="5980541"/>
            <a:ext cx="614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6807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9254-318E-5CA7-4C48-717620F8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compare these posteriors we can compute a “Bayesian p-value”, which indexes the probability that the two groups are actually the same in terms of their parameter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simply the proportion of the posterior where PD &gt; HC,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3610306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EAABF-99E6-5BBB-B272-F9E75C4FEEC3}"/>
              </a:ext>
            </a:extLst>
          </p:cNvPr>
          <p:cNvSpPr/>
          <p:nvPr/>
        </p:nvSpPr>
        <p:spPr>
          <a:xfrm>
            <a:off x="445464" y="2160919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F09E8-5CFD-D5F9-F88A-A225616C421B}"/>
              </a:ext>
            </a:extLst>
          </p:cNvPr>
          <p:cNvSpPr txBox="1"/>
          <p:nvPr/>
        </p:nvSpPr>
        <p:spPr>
          <a:xfrm>
            <a:off x="694481" y="3139150"/>
            <a:ext cx="432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Extract the posterior nodes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907511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EAABF-99E6-5BBB-B272-F9E75C4FEEC3}"/>
              </a:ext>
            </a:extLst>
          </p:cNvPr>
          <p:cNvSpPr/>
          <p:nvPr/>
        </p:nvSpPr>
        <p:spPr>
          <a:xfrm>
            <a:off x="445464" y="239915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F09E8-5CFD-D5F9-F88A-A225616C421B}"/>
              </a:ext>
            </a:extLst>
          </p:cNvPr>
          <p:cNvSpPr txBox="1"/>
          <p:nvPr/>
        </p:nvSpPr>
        <p:spPr>
          <a:xfrm>
            <a:off x="347240" y="3129986"/>
            <a:ext cx="5937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Compute the proportion of cases there HC have lower drift rates than PD patients. 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b="1" i="1" dirty="0" err="1">
                <a:solidFill>
                  <a:srgbClr val="FF0000"/>
                </a:solidFill>
              </a:rPr>
              <a:t>vHC.trace</a:t>
            </a:r>
            <a:r>
              <a:rPr lang="en-US" b="1" i="1" dirty="0">
                <a:solidFill>
                  <a:srgbClr val="FF0000"/>
                </a:solidFill>
              </a:rPr>
              <a:t>() &lt; </a:t>
            </a:r>
            <a:r>
              <a:rPr lang="en-US" b="1" i="1" dirty="0" err="1">
                <a:solidFill>
                  <a:srgbClr val="FF0000"/>
                </a:solidFill>
              </a:rPr>
              <a:t>vPD.trace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b="1" dirty="0">
                <a:solidFill>
                  <a:srgbClr val="FF0000"/>
                </a:solidFill>
              </a:rPr>
              <a:t>will return a vector of 0s and 1s ([0,0,0,0,1,0…]), which is why the mean equals the proportion of cases </a:t>
            </a:r>
          </a:p>
        </p:txBody>
      </p:sp>
    </p:spTree>
    <p:extLst>
      <p:ext uri="{BB962C8B-B14F-4D97-AF65-F5344CB8AC3E}">
        <p14:creationId xmlns:p14="http://schemas.microsoft.com/office/powerpoint/2010/main" val="3640791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0.006666666666666667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“HC exhibited a stronger preference to choosing the option on the right than did PD patients, as reflected in a robust difference in drift rates (Mean HC =  1.48, Mean PD = 1.14, P = 0.007)”.</a:t>
            </a:r>
          </a:p>
        </p:txBody>
      </p:sp>
    </p:spTree>
    <p:extLst>
      <p:ext uri="{BB962C8B-B14F-4D97-AF65-F5344CB8AC3E}">
        <p14:creationId xmlns:p14="http://schemas.microsoft.com/office/powerpoint/2010/main" val="671223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2975" y="2160919"/>
            <a:ext cx="6443578" cy="50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7121" y="1089266"/>
            <a:ext cx="4059415" cy="2651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“HC required more evidence before making a decision, as reflected in a robust difference in decision thresholds (Mean HC =  0.77, Mean PD = 1.99, P = 0)”.</a:t>
            </a:r>
          </a:p>
        </p:txBody>
      </p:sp>
    </p:spTree>
    <p:extLst>
      <p:ext uri="{BB962C8B-B14F-4D97-AF65-F5344CB8AC3E}">
        <p14:creationId xmlns:p14="http://schemas.microsoft.com/office/powerpoint/2010/main" val="906159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95981" y="2160919"/>
            <a:ext cx="5477565" cy="50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7121" y="1089266"/>
            <a:ext cx="4059414" cy="2651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“PD patients exhibited robust motor slowing compared to HC, as reflected in non-decision times (Mean HC = 0.45, Mean PD = 1.05, P = 0)”.</a:t>
            </a:r>
          </a:p>
        </p:txBody>
      </p:sp>
    </p:spTree>
    <p:extLst>
      <p:ext uri="{BB962C8B-B14F-4D97-AF65-F5344CB8AC3E}">
        <p14:creationId xmlns:p14="http://schemas.microsoft.com/office/powerpoint/2010/main" val="71143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6ACD-4519-9C77-D87F-F495E7B60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conditional HDDM will work well if you are only interested in group differences. </a:t>
            </a:r>
          </a:p>
          <a:p>
            <a:pPr marL="0" indent="0">
              <a:buNone/>
            </a:pPr>
            <a:r>
              <a:rPr lang="en-US" dirty="0"/>
              <a:t>But sometimes it is desirable to predict a </a:t>
            </a:r>
            <a:r>
              <a:rPr lang="en-US" b="1" dirty="0"/>
              <a:t>latent</a:t>
            </a:r>
            <a:r>
              <a:rPr lang="en-US" dirty="0"/>
              <a:t> parameter (a, v, t) from a continuous </a:t>
            </a:r>
            <a:r>
              <a:rPr lang="en-US" b="1" dirty="0"/>
              <a:t>observed </a:t>
            </a:r>
            <a:r>
              <a:rPr lang="en-US" dirty="0"/>
              <a:t>variable in the dataset. 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For instance, here we have a trial-by-trial EEG signal. It may be of interest to predict how increases in EEG signals affect drift rate specifically, holding decision boundaries and non-decision times constant. </a:t>
            </a:r>
          </a:p>
        </p:txBody>
      </p:sp>
    </p:spTree>
    <p:extLst>
      <p:ext uri="{BB962C8B-B14F-4D97-AF65-F5344CB8AC3E}">
        <p14:creationId xmlns:p14="http://schemas.microsoft.com/office/powerpoint/2010/main" val="1017209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6ACD-4519-9C77-D87F-F495E7B60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other words, instead of prediction a single value for a, t, v, we predict </a:t>
                </a:r>
                <a:r>
                  <a:rPr lang="en-US" b="1" dirty="0"/>
                  <a:t>regression coefficients </a:t>
                </a:r>
                <a:r>
                  <a:rPr lang="en-US" dirty="0"/>
                  <a:t>that </a:t>
                </a:r>
                <a:r>
                  <a:rPr lang="en-US" i="1" dirty="0"/>
                  <a:t>predict </a:t>
                </a:r>
                <a:r>
                  <a:rPr lang="en-US" dirty="0"/>
                  <a:t>a, t, v on a trial-by-trial basis. E.g.,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𝑒𝑒𝑔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this with the </a:t>
                </a:r>
                <a:r>
                  <a:rPr lang="en-US" dirty="0" err="1"/>
                  <a:t>HDDMRegressor</a:t>
                </a:r>
                <a:r>
                  <a:rPr lang="en-US" dirty="0"/>
                  <a:t>()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6ACD-4519-9C77-D87F-F495E7B60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7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</p:spTree>
    <p:extLst>
      <p:ext uri="{BB962C8B-B14F-4D97-AF65-F5344CB8AC3E}">
        <p14:creationId xmlns:p14="http://schemas.microsoft.com/office/powerpoint/2010/main" val="413389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Example: </a:t>
            </a:r>
          </a:p>
        </p:txBody>
      </p:sp>
      <p:pic>
        <p:nvPicPr>
          <p:cNvPr id="7" name="Graphic 6" descr="Female Profile outline">
            <a:extLst>
              <a:ext uri="{FF2B5EF4-FFF2-40B4-BE49-F238E27FC236}">
                <a16:creationId xmlns:a16="http://schemas.microsoft.com/office/drawing/2014/main" id="{F619D500-296A-2623-EA75-F9A72F6B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60" y="2584562"/>
            <a:ext cx="1531049" cy="1531049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CB1E0E9A-D47D-413F-8986-6BD2C20E3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187" y="2584562"/>
            <a:ext cx="1531049" cy="153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3DAFA-8B23-ACE8-0313-8D1E339443AE}"/>
              </a:ext>
            </a:extLst>
          </p:cNvPr>
          <p:cNvSpPr txBox="1"/>
          <p:nvPr/>
        </p:nvSpPr>
        <p:spPr>
          <a:xfrm>
            <a:off x="4103759" y="221603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John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7BCC7-3D29-0D0B-39F0-13F94A84EF94}"/>
              </a:ext>
            </a:extLst>
          </p:cNvPr>
          <p:cNvSpPr txBox="1"/>
          <p:nvPr/>
        </p:nvSpPr>
        <p:spPr>
          <a:xfrm>
            <a:off x="7006832" y="2221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A6D39-A7C1-F8A7-7C88-3C060AB8FC4E}"/>
              </a:ext>
            </a:extLst>
          </p:cNvPr>
          <p:cNvSpPr txBox="1"/>
          <p:nvPr/>
        </p:nvSpPr>
        <p:spPr>
          <a:xfrm>
            <a:off x="3407228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450ms</a:t>
            </a:r>
          </a:p>
          <a:p>
            <a:pPr algn="ctr"/>
            <a:r>
              <a:rPr lang="en-US" dirty="0"/>
              <a:t>Accuracy = 87%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0A308-5830-72C7-67F9-D374F0368558}"/>
              </a:ext>
            </a:extLst>
          </p:cNvPr>
          <p:cNvSpPr txBox="1"/>
          <p:nvPr/>
        </p:nvSpPr>
        <p:spPr>
          <a:xfrm>
            <a:off x="6381981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560ms</a:t>
            </a:r>
          </a:p>
          <a:p>
            <a:pPr algn="ctr"/>
            <a:r>
              <a:rPr lang="en-US" dirty="0"/>
              <a:t>Accuracy = 90%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83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50" y="206196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1914803" y="3551274"/>
            <a:ext cx="78440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Instead of </a:t>
            </a:r>
            <a:r>
              <a:rPr lang="en-US" i="1" dirty="0" err="1"/>
              <a:t>hddm.HDDM</a:t>
            </a:r>
            <a:r>
              <a:rPr lang="en-US" i="1" dirty="0"/>
              <a:t>()</a:t>
            </a:r>
            <a:r>
              <a:rPr lang="en-US" dirty="0"/>
              <a:t>, we now use </a:t>
            </a:r>
            <a:r>
              <a:rPr lang="en-US" dirty="0" err="1"/>
              <a:t>hddm.models.HDDMRegressor</a:t>
            </a:r>
            <a:r>
              <a:rPr lang="en-US" dirty="0"/>
              <a:t>()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provide it with our data and a list of strings specifying the regression equation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HDDM uses Patsy* under the hood, which has the same format as R regressions:</a:t>
            </a:r>
          </a:p>
          <a:p>
            <a:pPr algn="ctr"/>
            <a:r>
              <a:rPr lang="en-US" dirty="0"/>
              <a:t>DV ~ predictor1 + predictor2, etc., where the intercept is implied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928F9-002C-EAC7-A60A-8E2F2E304BF3}"/>
              </a:ext>
            </a:extLst>
          </p:cNvPr>
          <p:cNvSpPr txBox="1"/>
          <p:nvPr/>
        </p:nvSpPr>
        <p:spPr>
          <a:xfrm>
            <a:off x="9357502" y="6521155"/>
            <a:ext cx="278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</a:t>
            </a:r>
            <a:r>
              <a:rPr lang="en-US" sz="1200" dirty="0">
                <a:hlinkClick r:id="rId3"/>
              </a:rPr>
              <a:t>https://patsy.readthedocs.io/en/latest/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4659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50" y="206196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1809231" y="3551274"/>
            <a:ext cx="80551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can pass many regression models to the same HDDM call. E.g., 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[‘a ~ </a:t>
            </a:r>
            <a:r>
              <a:rPr lang="en-US" i="1" dirty="0" err="1"/>
              <a:t>eeg_z</a:t>
            </a:r>
            <a:r>
              <a:rPr lang="en-US" i="1" dirty="0"/>
              <a:t>, v ~ </a:t>
            </a:r>
            <a:r>
              <a:rPr lang="en-US" i="1" dirty="0" err="1"/>
              <a:t>eeg_z</a:t>
            </a:r>
            <a:r>
              <a:rPr lang="en-US" i="1" dirty="0"/>
              <a:t>, t ~ </a:t>
            </a:r>
            <a:r>
              <a:rPr lang="en-US" i="1" dirty="0" err="1"/>
              <a:t>eeg_z</a:t>
            </a:r>
            <a:r>
              <a:rPr lang="en-US" i="1" dirty="0"/>
              <a:t>]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would fit a regression to predict all parameters in the DDM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For now, we will only estimate the drift rate (v) as a function of (~) EEG signal (</a:t>
            </a:r>
            <a:r>
              <a:rPr lang="en-US" dirty="0" err="1"/>
              <a:t>eeg_z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4922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49" y="2285999"/>
            <a:ext cx="7985579" cy="749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4409341" y="3551274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this is the same as before</a:t>
            </a:r>
          </a:p>
        </p:txBody>
      </p:sp>
    </p:spTree>
    <p:extLst>
      <p:ext uri="{BB962C8B-B14F-4D97-AF65-F5344CB8AC3E}">
        <p14:creationId xmlns:p14="http://schemas.microsoft.com/office/powerpoint/2010/main" val="1710454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4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34DB8-F8C3-ADF0-1B9F-BFE69D0BDD18}"/>
              </a:ext>
            </a:extLst>
          </p:cNvPr>
          <p:cNvSpPr/>
          <p:nvPr/>
        </p:nvSpPr>
        <p:spPr>
          <a:xfrm>
            <a:off x="5113818" y="2038276"/>
            <a:ext cx="6515100" cy="28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D79BF-E987-FEB3-71AB-05358305F479}"/>
              </a:ext>
            </a:extLst>
          </p:cNvPr>
          <p:cNvSpPr txBox="1"/>
          <p:nvPr/>
        </p:nvSpPr>
        <p:spPr>
          <a:xfrm>
            <a:off x="838200" y="3487368"/>
            <a:ext cx="2828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did not estimate regression models for </a:t>
            </a:r>
            <a:r>
              <a:rPr lang="en-US" i="1" dirty="0"/>
              <a:t>a</a:t>
            </a:r>
            <a:r>
              <a:rPr lang="en-US" dirty="0"/>
              <a:t> or </a:t>
            </a:r>
            <a:r>
              <a:rPr lang="en-US" i="1" dirty="0"/>
              <a:t>t, </a:t>
            </a:r>
            <a:r>
              <a:rPr lang="en-US" dirty="0"/>
              <a:t>all this output is the same. </a:t>
            </a:r>
          </a:p>
          <a:p>
            <a:endParaRPr lang="en-US" i="1" dirty="0"/>
          </a:p>
          <a:p>
            <a:r>
              <a:rPr lang="en-US" dirty="0"/>
              <a:t>That is, group and subject-specific parameter values</a:t>
            </a:r>
          </a:p>
        </p:txBody>
      </p:sp>
    </p:spTree>
    <p:extLst>
      <p:ext uri="{BB962C8B-B14F-4D97-AF65-F5344CB8AC3E}">
        <p14:creationId xmlns:p14="http://schemas.microsoft.com/office/powerpoint/2010/main" val="1376637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34DB8-F8C3-ADF0-1B9F-BFE69D0BDD18}"/>
              </a:ext>
            </a:extLst>
          </p:cNvPr>
          <p:cNvSpPr/>
          <p:nvPr/>
        </p:nvSpPr>
        <p:spPr>
          <a:xfrm>
            <a:off x="5113818" y="4890976"/>
            <a:ext cx="6515100" cy="1498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1D79BF-E987-FEB3-71AB-05358305F479}"/>
                  </a:ext>
                </a:extLst>
              </p:cNvPr>
              <p:cNvSpPr txBox="1"/>
              <p:nvPr/>
            </p:nvSpPr>
            <p:spPr>
              <a:xfrm>
                <a:off x="746622" y="2945108"/>
                <a:ext cx="3616842" cy="347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Now we no longer have a single value for the drift rate (v)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Instead, we have an intercept value per subject and a group-level slope of </a:t>
                </a:r>
                <a:r>
                  <a:rPr lang="en-US" dirty="0" err="1"/>
                  <a:t>eeg_z</a:t>
                </a:r>
                <a:r>
                  <a:rPr lang="en-US" dirty="0"/>
                  <a:t> on v.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So the trial by trial estimate for v is:</a:t>
                </a:r>
              </a:p>
              <a:p>
                <a:pPr algn="ctr"/>
                <a:r>
                  <a:rPr lang="en-US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𝐼𝑛𝑡𝑒𝑟𝑐𝑒𝑝𝑡</m:t>
                              </m:r>
                            </m:sub>
                          </m:sSub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subject </a:t>
                </a:r>
                <a:r>
                  <a:rPr lang="en-US" i="1" dirty="0"/>
                  <a:t>i</a:t>
                </a:r>
                <a:r>
                  <a:rPr lang="en-US" dirty="0"/>
                  <a:t> and on trial </a:t>
                </a:r>
                <a:r>
                  <a:rPr lang="en-US" i="1" dirty="0"/>
                  <a:t>j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1D79BF-E987-FEB3-71AB-05358305F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2" y="2945108"/>
                <a:ext cx="3616842" cy="3478003"/>
              </a:xfrm>
              <a:prstGeom prst="rect">
                <a:avLst/>
              </a:prstGeom>
              <a:blipFill>
                <a:blip r:embed="rId4"/>
                <a:stretch>
                  <a:fillRect t="-727" r="-1049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99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222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48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r>
              <a:rPr lang="en-US" dirty="0">
                <a:solidFill>
                  <a:srgbClr val="FF0000"/>
                </a:solidFill>
              </a:rPr>
              <a:t>We can compute this directly as we saw before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r>
              <a:rPr lang="en-US" dirty="0">
                <a:solidFill>
                  <a:srgbClr val="FF0000"/>
                </a:solidFill>
              </a:rPr>
              <a:t>In line with the frequentist method, we can see whether this likelihood is less than 5% by specifying 95% CI. If these don’t overlap with 0, the effect is “robust”, ”meaningful”, “”””significant””””” </a:t>
            </a:r>
          </a:p>
        </p:txBody>
      </p:sp>
    </p:spTree>
    <p:extLst>
      <p:ext uri="{BB962C8B-B14F-4D97-AF65-F5344CB8AC3E}">
        <p14:creationId xmlns:p14="http://schemas.microsoft.com/office/powerpoint/2010/main" val="3074780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P(</a:t>
            </a:r>
            <a:r>
              <a:rPr lang="en-US" dirty="0" err="1"/>
              <a:t>v_eeg_z</a:t>
            </a:r>
            <a:r>
              <a:rPr lang="en-US" dirty="0"/>
              <a:t> &gt; 0) = 0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95% CI = [-0.19 -0.03]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55B44-6AEA-D1A3-FC03-110ED7F9FF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6318" y="4176824"/>
            <a:ext cx="3606677" cy="243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A9AE4-AC69-F258-C9D0-D3BFC2388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318" y="5723265"/>
            <a:ext cx="3606677" cy="33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Example: </a:t>
            </a:r>
          </a:p>
        </p:txBody>
      </p:sp>
      <p:pic>
        <p:nvPicPr>
          <p:cNvPr id="7" name="Graphic 6" descr="Female Profile outline">
            <a:extLst>
              <a:ext uri="{FF2B5EF4-FFF2-40B4-BE49-F238E27FC236}">
                <a16:creationId xmlns:a16="http://schemas.microsoft.com/office/drawing/2014/main" id="{F619D500-296A-2623-EA75-F9A72F6B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60" y="2584562"/>
            <a:ext cx="1531049" cy="1531049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CB1E0E9A-D47D-413F-8986-6BD2C20E3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187" y="2584562"/>
            <a:ext cx="1531049" cy="153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3DAFA-8B23-ACE8-0313-8D1E339443AE}"/>
              </a:ext>
            </a:extLst>
          </p:cNvPr>
          <p:cNvSpPr txBox="1"/>
          <p:nvPr/>
        </p:nvSpPr>
        <p:spPr>
          <a:xfrm>
            <a:off x="4103759" y="221603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John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7BCC7-3D29-0D0B-39F0-13F94A84EF94}"/>
              </a:ext>
            </a:extLst>
          </p:cNvPr>
          <p:cNvSpPr txBox="1"/>
          <p:nvPr/>
        </p:nvSpPr>
        <p:spPr>
          <a:xfrm>
            <a:off x="7006832" y="2221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A6D39-A7C1-F8A7-7C88-3C060AB8FC4E}"/>
              </a:ext>
            </a:extLst>
          </p:cNvPr>
          <p:cNvSpPr txBox="1"/>
          <p:nvPr/>
        </p:nvSpPr>
        <p:spPr>
          <a:xfrm>
            <a:off x="3407228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450ms</a:t>
            </a:r>
          </a:p>
          <a:p>
            <a:pPr algn="ctr"/>
            <a:r>
              <a:rPr lang="en-US" dirty="0"/>
              <a:t>Accuracy = 87%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0A308-5830-72C7-67F9-D374F0368558}"/>
              </a:ext>
            </a:extLst>
          </p:cNvPr>
          <p:cNvSpPr txBox="1"/>
          <p:nvPr/>
        </p:nvSpPr>
        <p:spPr>
          <a:xfrm>
            <a:off x="6381981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560ms</a:t>
            </a:r>
          </a:p>
          <a:p>
            <a:pPr algn="ctr"/>
            <a:r>
              <a:rPr lang="en-US" dirty="0"/>
              <a:t>Accuracy = 90%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63922-83A3-24ED-FA0E-00D86E0DE270}"/>
              </a:ext>
            </a:extLst>
          </p:cNvPr>
          <p:cNvSpPr txBox="1"/>
          <p:nvPr/>
        </p:nvSpPr>
        <p:spPr>
          <a:xfrm>
            <a:off x="4336572" y="5214632"/>
            <a:ext cx="3260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Who did better?</a:t>
            </a:r>
          </a:p>
          <a:p>
            <a:pPr algn="ctr"/>
            <a:r>
              <a:rPr lang="en-US" dirty="0"/>
              <a:t>Who worked harder?</a:t>
            </a:r>
          </a:p>
          <a:p>
            <a:pPr algn="ctr"/>
            <a:endParaRPr lang="en-US" dirty="0"/>
          </a:p>
          <a:p>
            <a:pPr algn="ctr"/>
            <a:r>
              <a:rPr lang="en-US" i="1" u="sng" dirty="0"/>
              <a:t>Why</a:t>
            </a:r>
            <a:r>
              <a:rPr lang="en-US" u="sng" dirty="0"/>
              <a:t> was Jane slower than John?</a:t>
            </a:r>
          </a:p>
        </p:txBody>
      </p:sp>
    </p:spTree>
    <p:extLst>
      <p:ext uri="{BB962C8B-B14F-4D97-AF65-F5344CB8AC3E}">
        <p14:creationId xmlns:p14="http://schemas.microsoft.com/office/powerpoint/2010/main" val="55595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words, </a:t>
            </a:r>
          </a:p>
          <a:p>
            <a:endParaRPr lang="en-US" dirty="0"/>
          </a:p>
          <a:p>
            <a:r>
              <a:rPr lang="en-US" dirty="0"/>
              <a:t>“EEG signal exerted a negative effect on drift rates, such that when EEG activity was heightened, people tended more quickly towards the left option than the right option (b = -0.10, 95% CI = [-0.19, -0.03], P = 0)”</a:t>
            </a:r>
          </a:p>
        </p:txBody>
      </p:sp>
    </p:spTree>
    <p:extLst>
      <p:ext uri="{BB962C8B-B14F-4D97-AF65-F5344CB8AC3E}">
        <p14:creationId xmlns:p14="http://schemas.microsoft.com/office/powerpoint/2010/main" val="1194915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we saw</a:t>
            </a:r>
          </a:p>
          <a:p>
            <a:pPr>
              <a:buFontTx/>
              <a:buChar char="-"/>
            </a:pPr>
            <a:r>
              <a:rPr lang="en-US" dirty="0"/>
              <a:t>What a DDM is</a:t>
            </a:r>
          </a:p>
          <a:p>
            <a:pPr>
              <a:buFontTx/>
              <a:buChar char="-"/>
            </a:pPr>
            <a:r>
              <a:rPr lang="en-US" dirty="0"/>
              <a:t>When to use it</a:t>
            </a:r>
          </a:p>
          <a:p>
            <a:pPr>
              <a:buFontTx/>
              <a:buChar char="-"/>
            </a:pPr>
            <a:r>
              <a:rPr lang="en-US" dirty="0"/>
              <a:t>How to use it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92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we did not see</a:t>
            </a:r>
          </a:p>
          <a:p>
            <a:pPr>
              <a:buFontTx/>
              <a:buChar char="-"/>
            </a:pPr>
            <a:r>
              <a:rPr lang="en-US" dirty="0"/>
              <a:t>Fit indices </a:t>
            </a:r>
          </a:p>
          <a:p>
            <a:pPr>
              <a:buFontTx/>
              <a:buChar char="-"/>
            </a:pPr>
            <a:r>
              <a:rPr lang="en-US" dirty="0"/>
              <a:t>Model simulation</a:t>
            </a:r>
          </a:p>
          <a:p>
            <a:pPr>
              <a:buFontTx/>
              <a:buChar char="-"/>
            </a:pPr>
            <a:r>
              <a:rPr lang="en-US" dirty="0"/>
              <a:t>Posterior Predictive Checks</a:t>
            </a:r>
          </a:p>
          <a:p>
            <a:pPr>
              <a:buFontTx/>
              <a:buChar char="-"/>
            </a:pPr>
            <a:r>
              <a:rPr lang="en-US" dirty="0"/>
              <a:t>Mixed models (both </a:t>
            </a:r>
            <a:r>
              <a:rPr lang="en-US" dirty="0" err="1"/>
              <a:t>HDDMRegression</a:t>
            </a:r>
            <a:r>
              <a:rPr lang="en-US" dirty="0"/>
              <a:t> and </a:t>
            </a:r>
            <a:r>
              <a:rPr lang="en-US" dirty="0" err="1"/>
              <a:t>depends_on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ROPE and Bayes Factors for inference</a:t>
            </a:r>
          </a:p>
          <a:p>
            <a:pPr>
              <a:buFontTx/>
              <a:buChar char="-"/>
            </a:pPr>
            <a:r>
              <a:rPr lang="en-US" dirty="0"/>
              <a:t>Model diagnostics</a:t>
            </a:r>
          </a:p>
          <a:p>
            <a:pPr>
              <a:buFontTx/>
              <a:buChar char="-"/>
            </a:pPr>
            <a:r>
              <a:rPr lang="en-US" dirty="0"/>
              <a:t>Complex regression structures</a:t>
            </a:r>
          </a:p>
          <a:p>
            <a:pPr>
              <a:buFontTx/>
              <a:buChar char="-"/>
            </a:pPr>
            <a:r>
              <a:rPr lang="en-US" dirty="0"/>
              <a:t>HDDM v0.9!</a:t>
            </a:r>
          </a:p>
          <a:p>
            <a:pPr>
              <a:buFontTx/>
              <a:buChar char="-"/>
            </a:pPr>
            <a:r>
              <a:rPr lang="en-US" dirty="0"/>
              <a:t>And much much more…. </a:t>
            </a:r>
          </a:p>
        </p:txBody>
      </p:sp>
    </p:spTree>
    <p:extLst>
      <p:ext uri="{BB962C8B-B14F-4D97-AF65-F5344CB8AC3E}">
        <p14:creationId xmlns:p14="http://schemas.microsoft.com/office/powerpoint/2010/main" val="3460150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mistakes: </a:t>
            </a:r>
          </a:p>
          <a:p>
            <a:pPr>
              <a:buFontTx/>
              <a:buChar char="-"/>
            </a:pPr>
            <a:r>
              <a:rPr lang="en-US" dirty="0"/>
              <a:t>HDDM cannot handle missing data, so remove all NA from your data</a:t>
            </a:r>
          </a:p>
          <a:p>
            <a:pPr>
              <a:buFontTx/>
              <a:buChar char="-"/>
            </a:pPr>
            <a:r>
              <a:rPr lang="en-US" dirty="0"/>
              <a:t>RT &gt; 0 and response ∈ {0,1}</a:t>
            </a:r>
          </a:p>
          <a:p>
            <a:pPr>
              <a:buFontTx/>
              <a:buChar char="-"/>
            </a:pPr>
            <a:r>
              <a:rPr lang="en-US" dirty="0"/>
              <a:t>RT have to be in seconds, not </a:t>
            </a:r>
            <a:r>
              <a:rPr lang="en-US" dirty="0" err="1"/>
              <a:t>ms.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HDDM </a:t>
            </a:r>
            <a:r>
              <a:rPr lang="en-US" i="1" dirty="0"/>
              <a:t>should </a:t>
            </a:r>
            <a:r>
              <a:rPr lang="en-US" dirty="0"/>
              <a:t>detect long outliers, but double-check yourself as this can skew estimates and radically increase fitting time</a:t>
            </a:r>
          </a:p>
        </p:txBody>
      </p:sp>
    </p:spTree>
    <p:extLst>
      <p:ext uri="{BB962C8B-B14F-4D97-AF65-F5344CB8AC3E}">
        <p14:creationId xmlns:p14="http://schemas.microsoft.com/office/powerpoint/2010/main" val="2426169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C738-41D9-2539-1CD0-5A42B0C9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2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listening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C42D7-B713-3D2B-DE05-DAC609C17730}"/>
              </a:ext>
            </a:extLst>
          </p:cNvPr>
          <p:cNvSpPr txBox="1"/>
          <p:nvPr/>
        </p:nvSpPr>
        <p:spPr>
          <a:xfrm>
            <a:off x="4530443" y="4844143"/>
            <a:ext cx="313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For questions and comments: </a:t>
            </a:r>
          </a:p>
          <a:p>
            <a:pPr algn="ctr"/>
            <a:r>
              <a:rPr lang="en-US" dirty="0" err="1"/>
              <a:t>seandamiandevine@gmail.com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3487</Words>
  <Application>Microsoft Macintosh PowerPoint</Application>
  <PresentationFormat>Widescreen</PresentationFormat>
  <Paragraphs>503</Paragraphs>
  <Slides>84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(Basic)  Introduction to (H)DDM</vt:lpstr>
      <vt:lpstr>Plan</vt:lpstr>
      <vt:lpstr>Goals</vt:lpstr>
      <vt:lpstr>Not the goals</vt:lpstr>
      <vt:lpstr>What is the DDM?</vt:lpstr>
      <vt:lpstr>What is the DDM?</vt:lpstr>
      <vt:lpstr>Why use a DDM?</vt:lpstr>
      <vt:lpstr>Why use a DDM?</vt:lpstr>
      <vt:lpstr>Why use a DDM?</vt:lpstr>
      <vt:lpstr>Why use a DDM?</vt:lpstr>
      <vt:lpstr>Why use a DDM?</vt:lpstr>
      <vt:lpstr>DDM parameters</vt:lpstr>
      <vt:lpstr>DDM parameters</vt:lpstr>
      <vt:lpstr>DDM parameters</vt:lpstr>
      <vt:lpstr>DDM parameters</vt:lpstr>
      <vt:lpstr>DDM parameters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Let’s get fittin’!</vt:lpstr>
      <vt:lpstr>Toy example: Preference task</vt:lpstr>
      <vt:lpstr>Data example</vt:lpstr>
      <vt:lpstr>Analysis environment</vt:lpstr>
      <vt:lpstr>HDDMs</vt:lpstr>
      <vt:lpstr>1. Import HDDM</vt:lpstr>
      <vt:lpstr>2: Fit basic HDDM</vt:lpstr>
      <vt:lpstr>2: Fit basic HDDM</vt:lpstr>
      <vt:lpstr>2: Fit basic HDDM</vt:lpstr>
      <vt:lpstr>2: Fit basic HDDM</vt:lpstr>
      <vt:lpstr>2: Fit basic HDDM</vt:lpstr>
      <vt:lpstr>Quick digression about MCMC sampling</vt:lpstr>
      <vt:lpstr>Quick digression about MCMC sampling</vt:lpstr>
      <vt:lpstr>Quick digression about MCMC sampling</vt:lpstr>
      <vt:lpstr>2: Fit basic HDDM</vt:lpstr>
      <vt:lpstr>2: Fit basic HDDM</vt:lpstr>
      <vt:lpstr>2a. Analyze results</vt:lpstr>
      <vt:lpstr>2a. Analyze results</vt:lpstr>
      <vt:lpstr>2a. Analyze results</vt:lpstr>
      <vt:lpstr>2a. Analyze results</vt:lpstr>
      <vt:lpstr>2a. Analyze results</vt:lpstr>
      <vt:lpstr>2a. Analyze results</vt:lpstr>
      <vt:lpstr>2b. Visualize results</vt:lpstr>
      <vt:lpstr>2b. Visualize results</vt:lpstr>
      <vt:lpstr>2b. Visualize results</vt:lpstr>
      <vt:lpstr>2b. Visualize results</vt:lpstr>
      <vt:lpstr>2c. Bayesian statistics</vt:lpstr>
      <vt:lpstr>3. Fit a conditional HDDM</vt:lpstr>
      <vt:lpstr>3. Fit a conditional HDDM</vt:lpstr>
      <vt:lpstr>3. Fit a conditional HDDM</vt:lpstr>
      <vt:lpstr>3. Fit a conditional HDDM</vt:lpstr>
      <vt:lpstr>3a. Analyze results</vt:lpstr>
      <vt:lpstr>3a. Analyze results</vt:lpstr>
      <vt:lpstr>3b. Visualize results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4. HDDM Regression</vt:lpstr>
      <vt:lpstr>4. HDDM Regression</vt:lpstr>
      <vt:lpstr>4. HDDM Regression</vt:lpstr>
      <vt:lpstr>4. HDDM Regression</vt:lpstr>
      <vt:lpstr>4. HDDM Regression</vt:lpstr>
      <vt:lpstr>4. HDDM Regression</vt:lpstr>
      <vt:lpstr>4a. Analyze the results </vt:lpstr>
      <vt:lpstr>4a. Analyze the results </vt:lpstr>
      <vt:lpstr>4a. Analyze the results </vt:lpstr>
      <vt:lpstr>4b. Analyze/Visualize the results </vt:lpstr>
      <vt:lpstr>4b. Analyze/Visualize the results </vt:lpstr>
      <vt:lpstr>4b. Analyze/Visualize the results </vt:lpstr>
      <vt:lpstr>4b. Analyze/Visualize the results </vt:lpstr>
      <vt:lpstr>4b. Analyze/Visualize the results </vt:lpstr>
      <vt:lpstr>Summary</vt:lpstr>
      <vt:lpstr>Summary</vt:lpstr>
      <vt:lpstr>Parting advice</vt:lpstr>
      <vt:lpstr>Thanks for listening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(H)DDM</dc:title>
  <dc:creator>Sean Devine</dc:creator>
  <cp:lastModifiedBy>Sean Devine</cp:lastModifiedBy>
  <cp:revision>200</cp:revision>
  <dcterms:created xsi:type="dcterms:W3CDTF">2022-10-14T17:55:46Z</dcterms:created>
  <dcterms:modified xsi:type="dcterms:W3CDTF">2023-10-06T15:34:41Z</dcterms:modified>
</cp:coreProperties>
</file>